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9"/>
  </p:notesMasterIdLst>
  <p:handoutMasterIdLst>
    <p:handoutMasterId r:id="rId30"/>
  </p:handoutMasterIdLst>
  <p:sldIdLst>
    <p:sldId id="1358" r:id="rId3"/>
    <p:sldId id="275" r:id="rId4"/>
    <p:sldId id="276" r:id="rId5"/>
    <p:sldId id="277" r:id="rId6"/>
    <p:sldId id="278" r:id="rId7"/>
    <p:sldId id="1315" r:id="rId8"/>
    <p:sldId id="1313" r:id="rId9"/>
    <p:sldId id="1314" r:id="rId10"/>
    <p:sldId id="1324"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1317" r:id="rId24"/>
    <p:sldId id="1319" r:id="rId25"/>
    <p:sldId id="291" r:id="rId26"/>
    <p:sldId id="1321" r:id="rId27"/>
    <p:sldId id="1325" r:id="rId2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9ADE12-A939-400F-9B50-67DE230CA05E}"/>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(55)</a:t>
            </a:r>
          </a:p>
        </p:txBody>
      </p:sp>
      <p:sp>
        <p:nvSpPr>
          <p:cNvPr id="3" name="Date Placeholder 2">
            <a:extLst>
              <a:ext uri="{FF2B5EF4-FFF2-40B4-BE49-F238E27FC236}">
                <a16:creationId xmlns:a16="http://schemas.microsoft.com/office/drawing/2014/main" id="{58AA501D-1CBB-4742-88C1-636AD514DE4C}"/>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3/21/2021 pm</a:t>
            </a:r>
          </a:p>
        </p:txBody>
      </p:sp>
      <p:sp>
        <p:nvSpPr>
          <p:cNvPr id="4" name="Footer Placeholder 3">
            <a:extLst>
              <a:ext uri="{FF2B5EF4-FFF2-40B4-BE49-F238E27FC236}">
                <a16:creationId xmlns:a16="http://schemas.microsoft.com/office/drawing/2014/main" id="{432B7C9E-1C57-46A4-B67A-AB974EDB25DC}"/>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134229B-D40C-4943-BEF9-360ECC790D61}"/>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5778DDC1-9D05-4292-A450-E5CF010011E8}"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946520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(55)</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3/21/2021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92031B48-6565-46E5-8041-87C963033DC4}" type="slidenum">
              <a:rPr lang="en-US" smtClean="0"/>
              <a:t>‹#›</a:t>
            </a:fld>
            <a:endParaRPr lang="en-US"/>
          </a:p>
        </p:txBody>
      </p:sp>
    </p:spTree>
    <p:extLst>
      <p:ext uri="{BB962C8B-B14F-4D97-AF65-F5344CB8AC3E}">
        <p14:creationId xmlns:p14="http://schemas.microsoft.com/office/powerpoint/2010/main" val="4211973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8C5CBB8-736D-48FF-8305-8EFAABC30852}"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368682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C5CBB8-736D-48FF-8305-8EFAABC30852}"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38687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C5CBB8-736D-48FF-8305-8EFAABC30852}"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4203127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334861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6869912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978257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8955163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8870717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6110836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24990947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7421310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C5CBB8-736D-48FF-8305-8EFAABC30852}"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29214594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1734396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5630716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178960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3764555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9794450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1654861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109543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3623693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1506107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C5CBB8-736D-48FF-8305-8EFAABC30852}"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30057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C5CBB8-736D-48FF-8305-8EFAABC30852}"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75135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C5CBB8-736D-48FF-8305-8EFAABC30852}"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2367673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8C5CBB8-736D-48FF-8305-8EFAABC30852}"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1625834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C5CBB8-736D-48FF-8305-8EFAABC30852}"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1671957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5CBB8-736D-48FF-8305-8EFAABC30852}"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2284626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5CBB8-736D-48FF-8305-8EFAABC30852}"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833CC-EAF4-4DB8-A583-479C76F3BCB2}" type="slidenum">
              <a:rPr lang="en-US" smtClean="0"/>
              <a:t>‹#›</a:t>
            </a:fld>
            <a:endParaRPr lang="en-US"/>
          </a:p>
        </p:txBody>
      </p:sp>
    </p:spTree>
    <p:extLst>
      <p:ext uri="{BB962C8B-B14F-4D97-AF65-F5344CB8AC3E}">
        <p14:creationId xmlns:p14="http://schemas.microsoft.com/office/powerpoint/2010/main" val="64544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C5CBB8-736D-48FF-8305-8EFAABC30852}" type="datetimeFigureOut">
              <a:rPr lang="en-US" smtClean="0"/>
              <a:t>3/26/2021</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833CC-EAF4-4DB8-A583-479C76F3BCB2}" type="slidenum">
              <a:rPr lang="en-US" smtClean="0"/>
              <a:t>‹#›</a:t>
            </a:fld>
            <a:endParaRPr lang="en-US"/>
          </a:p>
        </p:txBody>
      </p:sp>
    </p:spTree>
    <p:extLst>
      <p:ext uri="{BB962C8B-B14F-4D97-AF65-F5344CB8AC3E}">
        <p14:creationId xmlns:p14="http://schemas.microsoft.com/office/powerpoint/2010/main" val="15564289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2138847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March 21,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Revelation 14:9</a:t>
            </a:r>
          </a:p>
        </p:txBody>
      </p:sp>
      <p:pic>
        <p:nvPicPr>
          <p:cNvPr id="4" name="Content Placeholder 3"/>
          <p:cNvPicPr>
            <a:picLocks noGrp="1" noChangeAspect="1" noChangeArrowheads="1"/>
          </p:cNvPicPr>
          <p:nvPr>
            <p:ph idx="1"/>
          </p:nvPr>
        </p:nvPicPr>
        <p:blipFill>
          <a:blip r:embed="rId2"/>
          <a:srcRect/>
          <a:stretch>
            <a:fillRect/>
          </a:stretch>
        </p:blipFill>
        <p:spPr bwMode="auto">
          <a:xfrm>
            <a:off x="914400" y="1447800"/>
            <a:ext cx="7467600" cy="5029200"/>
          </a:xfrm>
          <a:prstGeom prst="rect">
            <a:avLst/>
          </a:prstGeom>
          <a:noFill/>
          <a:ln w="9525">
            <a:noFill/>
            <a:miter lim="800000"/>
            <a:headEnd/>
            <a:tailEnd/>
          </a:ln>
        </p:spPr>
      </p:pic>
      <p:sp>
        <p:nvSpPr>
          <p:cNvPr id="5" name="TextBox 4"/>
          <p:cNvSpPr txBox="1"/>
          <p:nvPr/>
        </p:nvSpPr>
        <p:spPr>
          <a:xfrm>
            <a:off x="1666973" y="1696231"/>
            <a:ext cx="5867400" cy="3539430"/>
          </a:xfrm>
          <a:prstGeom prst="rect">
            <a:avLst/>
          </a:prstGeom>
          <a:noFill/>
        </p:spPr>
        <p:txBody>
          <a:bodyPr wrap="square" rtlCol="0">
            <a:spAutoFit/>
          </a:bodyPr>
          <a:lstStyle/>
          <a:p>
            <a:pPr algn="ctr"/>
            <a:r>
              <a:rPr lang="en-US" sz="3200" i="1" dirty="0">
                <a:latin typeface="Arial" panose="020B0604020202020204" pitchFamily="34" charset="0"/>
                <a:cs typeface="Arial" panose="020B0604020202020204" pitchFamily="34" charset="0"/>
              </a:rPr>
              <a:t>“</a:t>
            </a:r>
            <a:r>
              <a:rPr lang="en-US" sz="3200" b="1" i="1" dirty="0">
                <a:latin typeface="Arial" panose="020B0604020202020204" pitchFamily="34" charset="0"/>
                <a:cs typeface="Arial" panose="020B0604020202020204" pitchFamily="34" charset="0"/>
              </a:rPr>
              <a:t>And </a:t>
            </a:r>
            <a:r>
              <a:rPr lang="en-US" sz="3200" b="1" i="1" u="sng" dirty="0">
                <a:latin typeface="Arial" panose="020B0604020202020204" pitchFamily="34" charset="0"/>
                <a:cs typeface="Arial" panose="020B0604020202020204" pitchFamily="34" charset="0"/>
              </a:rPr>
              <a:t>another angel, a third</a:t>
            </a:r>
            <a:r>
              <a:rPr lang="en-US" sz="3200" b="1" i="1" dirty="0">
                <a:latin typeface="Arial" panose="020B0604020202020204" pitchFamily="34" charset="0"/>
                <a:cs typeface="Arial" panose="020B0604020202020204" pitchFamily="34" charset="0"/>
              </a:rPr>
              <a:t>, followed them, saying with a great voice, If any man worshippeth the beast and his image, and receiveth a mark on his forehead, or upon his hand</a:t>
            </a:r>
            <a:r>
              <a:rPr lang="en-US" sz="3200" i="1" dirty="0">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9DD4487B-2173-4469-BF8D-563BA2EA7DA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
        <p:nvSpPr>
          <p:cNvPr id="7" name="Speech Bubble: Oval 6">
            <a:extLst>
              <a:ext uri="{FF2B5EF4-FFF2-40B4-BE49-F238E27FC236}">
                <a16:creationId xmlns:a16="http://schemas.microsoft.com/office/drawing/2014/main" id="{7AB77CD3-6787-4C13-AB80-5126D4B3188B}"/>
              </a:ext>
            </a:extLst>
          </p:cNvPr>
          <p:cNvSpPr/>
          <p:nvPr/>
        </p:nvSpPr>
        <p:spPr>
          <a:xfrm>
            <a:off x="133450" y="1817230"/>
            <a:ext cx="1133475" cy="984123"/>
          </a:xfrm>
          <a:prstGeom prst="wedgeEllipseCallout">
            <a:avLst>
              <a:gd name="adj1" fmla="val 119956"/>
              <a:gd name="adj2" fmla="val -28480"/>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2000" b="1" dirty="0">
                <a:solidFill>
                  <a:prstClr val="white"/>
                </a:solidFill>
                <a:latin typeface="Calibri"/>
              </a:rPr>
              <a:t>Angel #3</a:t>
            </a:r>
          </a:p>
        </p:txBody>
      </p:sp>
    </p:spTree>
    <p:extLst>
      <p:ext uri="{BB962C8B-B14F-4D97-AF65-F5344CB8AC3E}">
        <p14:creationId xmlns:p14="http://schemas.microsoft.com/office/powerpoint/2010/main" val="371075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914400" y="1447800"/>
            <a:ext cx="7467600" cy="5029200"/>
          </a:xfrm>
          <a:prstGeom prst="rect">
            <a:avLst/>
          </a:prstGeom>
          <a:noFill/>
          <a:ln w="9525">
            <a:noFill/>
            <a:miter lim="800000"/>
            <a:headEnd/>
            <a:tailEnd/>
          </a:ln>
        </p:spPr>
      </p:pic>
      <p:sp>
        <p:nvSpPr>
          <p:cNvPr id="5" name="TextBox 4"/>
          <p:cNvSpPr txBox="1"/>
          <p:nvPr/>
        </p:nvSpPr>
        <p:spPr>
          <a:xfrm>
            <a:off x="1666973" y="1696822"/>
            <a:ext cx="5867400" cy="3508653"/>
          </a:xfrm>
          <a:prstGeom prst="rect">
            <a:avLst/>
          </a:prstGeom>
          <a:noFill/>
        </p:spPr>
        <p:txBody>
          <a:bodyPr wrap="square" rtlCol="0">
            <a:spAutoFit/>
          </a:bodyPr>
          <a:lstStyle/>
          <a:p>
            <a:pPr algn="ctr"/>
            <a:r>
              <a:rPr lang="en-US" sz="3000" i="1" dirty="0">
                <a:latin typeface="Arial Narrow" panose="020B0606020202030204" pitchFamily="34" charset="0"/>
              </a:rPr>
              <a:t>“</a:t>
            </a:r>
            <a:r>
              <a:rPr lang="en-US" sz="3600" b="1" i="1" dirty="0">
                <a:latin typeface="Arial Narrow" panose="020B0606020202030204" pitchFamily="34" charset="0"/>
              </a:rPr>
              <a:t>he </a:t>
            </a:r>
            <a:r>
              <a:rPr lang="en-US" sz="3600" b="1" i="1" u="sng" dirty="0">
                <a:latin typeface="Arial Narrow" panose="020B0606020202030204" pitchFamily="34" charset="0"/>
              </a:rPr>
              <a:t>also</a:t>
            </a:r>
            <a:r>
              <a:rPr lang="en-US" sz="3000" b="1" i="1" dirty="0">
                <a:latin typeface="Arial Narrow" panose="020B0606020202030204" pitchFamily="34" charset="0"/>
              </a:rPr>
              <a:t> shall </a:t>
            </a:r>
            <a:r>
              <a:rPr lang="en-US" sz="3000" b="1" i="1" u="sng" dirty="0">
                <a:latin typeface="Arial Narrow" panose="020B0606020202030204" pitchFamily="34" charset="0"/>
              </a:rPr>
              <a:t>drink of the wine of the wrath of God</a:t>
            </a:r>
            <a:r>
              <a:rPr lang="en-US" sz="3000" b="1" i="1" dirty="0">
                <a:latin typeface="Arial Narrow" panose="020B0606020202030204" pitchFamily="34" charset="0"/>
              </a:rPr>
              <a:t>, which is prepared unmixed in the cup of his anger; and </a:t>
            </a:r>
            <a:r>
              <a:rPr lang="en-US" sz="3600" b="1" i="1" u="sng" dirty="0">
                <a:latin typeface="Arial Narrow" panose="020B0606020202030204" pitchFamily="34" charset="0"/>
              </a:rPr>
              <a:t>he </a:t>
            </a:r>
            <a:r>
              <a:rPr lang="en-US" sz="3000" b="1" i="1" u="sng" dirty="0">
                <a:latin typeface="Arial Narrow" panose="020B0606020202030204" pitchFamily="34" charset="0"/>
              </a:rPr>
              <a:t>shall be tormented with fire and brimstone</a:t>
            </a:r>
            <a:r>
              <a:rPr lang="en-US" sz="3000" b="1" i="1" dirty="0">
                <a:latin typeface="Arial Narrow" panose="020B0606020202030204" pitchFamily="34" charset="0"/>
              </a:rPr>
              <a:t> in the presence of the holy angels, and in the presence of the Lamb</a:t>
            </a:r>
            <a:r>
              <a:rPr lang="en-US" sz="3000" i="1" dirty="0">
                <a:latin typeface="Arial Narrow" panose="020B0606020202030204" pitchFamily="34" charset="0"/>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Revelation 14:10</a:t>
            </a:r>
          </a:p>
        </p:txBody>
      </p:sp>
      <p:sp>
        <p:nvSpPr>
          <p:cNvPr id="7" name="Rectangle 6">
            <a:extLst>
              <a:ext uri="{FF2B5EF4-FFF2-40B4-BE49-F238E27FC236}">
                <a16:creationId xmlns:a16="http://schemas.microsoft.com/office/drawing/2014/main" id="{77B0773A-6503-44DB-97E3-C465BC2C6EA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53784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914400" y="1447800"/>
            <a:ext cx="7467600" cy="5029200"/>
          </a:xfrm>
          <a:prstGeom prst="rect">
            <a:avLst/>
          </a:prstGeom>
          <a:noFill/>
          <a:ln w="9525">
            <a:noFill/>
            <a:miter lim="800000"/>
            <a:headEnd/>
            <a:tailEnd/>
          </a:ln>
        </p:spPr>
      </p:pic>
      <p:sp>
        <p:nvSpPr>
          <p:cNvPr id="5" name="TextBox 4"/>
          <p:cNvSpPr txBox="1"/>
          <p:nvPr/>
        </p:nvSpPr>
        <p:spPr>
          <a:xfrm>
            <a:off x="1666973" y="1906012"/>
            <a:ext cx="5867400" cy="3046988"/>
          </a:xfrm>
          <a:prstGeom prst="rect">
            <a:avLst/>
          </a:prstGeom>
          <a:noFill/>
        </p:spPr>
        <p:txBody>
          <a:bodyPr wrap="square" rtlCol="0">
            <a:spAutoFit/>
          </a:bodyPr>
          <a:lstStyle/>
          <a:p>
            <a:pPr algn="ctr"/>
            <a:r>
              <a:rPr lang="en-US" sz="3200" i="1" dirty="0">
                <a:latin typeface="Arial Narrow" panose="020B0606020202030204" pitchFamily="34" charset="0"/>
              </a:rPr>
              <a:t>“</a:t>
            </a:r>
            <a:r>
              <a:rPr lang="en-US" sz="3200" b="1" i="1" dirty="0">
                <a:latin typeface="Arial Narrow" panose="020B0606020202030204" pitchFamily="34" charset="0"/>
              </a:rPr>
              <a:t>and the smoke of their torment goeth up </a:t>
            </a:r>
            <a:r>
              <a:rPr lang="en-US" sz="3200" b="1" i="1" u="sng" dirty="0">
                <a:latin typeface="Arial Narrow" panose="020B0606020202030204" pitchFamily="34" charset="0"/>
              </a:rPr>
              <a:t>for ever and ever</a:t>
            </a:r>
            <a:r>
              <a:rPr lang="en-US" sz="3200" b="1" i="1" dirty="0">
                <a:latin typeface="Arial Narrow" panose="020B0606020202030204" pitchFamily="34" charset="0"/>
              </a:rPr>
              <a:t>; and they have no rest day and night, </a:t>
            </a:r>
            <a:r>
              <a:rPr lang="en-US" sz="3200" b="1" i="1" u="sng" dirty="0">
                <a:latin typeface="Arial Narrow" panose="020B0606020202030204" pitchFamily="34" charset="0"/>
              </a:rPr>
              <a:t>they that worship the beast and his image, and whoso receiveth the mark of his name</a:t>
            </a:r>
            <a:r>
              <a:rPr lang="en-US" sz="3200" i="1" dirty="0">
                <a:latin typeface="Arial Narrow" panose="020B0606020202030204" pitchFamily="34" charset="0"/>
              </a:rPr>
              <a:t>.”</a:t>
            </a:r>
          </a:p>
        </p:txBody>
      </p:sp>
      <p:sp>
        <p:nvSpPr>
          <p:cNvPr id="7"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Revelation 14:11</a:t>
            </a:r>
          </a:p>
        </p:txBody>
      </p:sp>
      <p:sp>
        <p:nvSpPr>
          <p:cNvPr id="6" name="Rectangle 5">
            <a:extLst>
              <a:ext uri="{FF2B5EF4-FFF2-40B4-BE49-F238E27FC236}">
                <a16:creationId xmlns:a16="http://schemas.microsoft.com/office/drawing/2014/main" id="{2BD69762-C0C3-4F7F-9ECF-B734FD7D263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cxnSp>
        <p:nvCxnSpPr>
          <p:cNvPr id="3" name="Straight Arrow Connector 2">
            <a:extLst>
              <a:ext uri="{FF2B5EF4-FFF2-40B4-BE49-F238E27FC236}">
                <a16:creationId xmlns:a16="http://schemas.microsoft.com/office/drawing/2014/main" id="{001B191D-F881-46CA-A573-46977BB6D9D7}"/>
              </a:ext>
            </a:extLst>
          </p:cNvPr>
          <p:cNvCxnSpPr>
            <a:cxnSpLocks/>
          </p:cNvCxnSpPr>
          <p:nvPr/>
        </p:nvCxnSpPr>
        <p:spPr>
          <a:xfrm flipH="1">
            <a:off x="2315949" y="2371727"/>
            <a:ext cx="3038477" cy="1190625"/>
          </a:xfrm>
          <a:prstGeom prst="straightConnector1">
            <a:avLst/>
          </a:prstGeom>
          <a:ln w="38100">
            <a:tailEnd type="stealth" w="sm"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83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85852"/>
            <a:ext cx="8229600" cy="4979825"/>
          </a:xfrm>
          <a:solidFill>
            <a:schemeClr val="bg1"/>
          </a:solidFill>
          <a:ln w="38100">
            <a:noFill/>
          </a:ln>
        </p:spPr>
        <p:txBody>
          <a:bodyPr>
            <a:spAutoFit/>
          </a:bodyPr>
          <a:lstStyle/>
          <a:p>
            <a:pPr marL="0" indent="0">
              <a:buNone/>
            </a:pPr>
            <a:r>
              <a:rPr lang="en-US" b="1" dirty="0">
                <a:latin typeface="Arial Narrow" panose="020B0606020202030204" pitchFamily="34" charset="0"/>
              </a:rPr>
              <a:t>Emperor worshippers judged</a:t>
            </a:r>
          </a:p>
          <a:p>
            <a:r>
              <a:rPr lang="en-US" b="1" dirty="0">
                <a:latin typeface="Arial Narrow" panose="020B0606020202030204" pitchFamily="34" charset="0"/>
              </a:rPr>
              <a:t>Consequences – Mark of the Beast (Chapter 19:19-21; 20:10; cf. Daniel 7:11)</a:t>
            </a:r>
          </a:p>
          <a:p>
            <a:r>
              <a:rPr lang="en-US" b="1" dirty="0">
                <a:latin typeface="Arial Narrow" panose="020B0606020202030204" pitchFamily="34" charset="0"/>
              </a:rPr>
              <a:t>Brought</a:t>
            </a:r>
            <a:r>
              <a:rPr lang="en-US" dirty="0">
                <a:latin typeface="Arial Narrow" panose="020B0606020202030204" pitchFamily="34" charset="0"/>
              </a:rPr>
              <a:t> </a:t>
            </a:r>
            <a:r>
              <a:rPr lang="en-US" i="1" dirty="0">
                <a:latin typeface="Arial Narrow" panose="020B0606020202030204" pitchFamily="34" charset="0"/>
              </a:rPr>
              <a:t>“</a:t>
            </a:r>
            <a:r>
              <a:rPr lang="en-US" b="1" i="1" dirty="0">
                <a:latin typeface="Arial Narrow" panose="020B0606020202030204" pitchFamily="34" charset="0"/>
              </a:rPr>
              <a:t>a third angel</a:t>
            </a:r>
            <a:r>
              <a:rPr lang="en-US" i="1" dirty="0">
                <a:latin typeface="Arial Narrow" panose="020B0606020202030204" pitchFamily="34" charset="0"/>
              </a:rPr>
              <a:t>”</a:t>
            </a:r>
          </a:p>
          <a:p>
            <a:r>
              <a:rPr lang="en-US" b="1" dirty="0">
                <a:latin typeface="Arial Narrow" panose="020B0606020202030204" pitchFamily="34" charset="0"/>
              </a:rPr>
              <a:t>Proclaimed</a:t>
            </a:r>
            <a:r>
              <a:rPr lang="en-US" dirty="0">
                <a:latin typeface="Arial Narrow" panose="020B0606020202030204" pitchFamily="34" charset="0"/>
              </a:rPr>
              <a:t> … </a:t>
            </a:r>
            <a:r>
              <a:rPr lang="en-US" b="1" dirty="0">
                <a:latin typeface="Arial Narrow" panose="020B0606020202030204" pitchFamily="34" charset="0"/>
              </a:rPr>
              <a:t>Revelation 14:10-11</a:t>
            </a:r>
          </a:p>
          <a:p>
            <a:pPr lvl="1"/>
            <a:r>
              <a:rPr lang="en-US" i="1" dirty="0">
                <a:latin typeface="Arial Narrow" panose="020B0606020202030204" pitchFamily="34" charset="0"/>
              </a:rPr>
              <a:t>“</a:t>
            </a:r>
            <a:r>
              <a:rPr lang="en-US" sz="3600" b="1" i="1" dirty="0">
                <a:latin typeface="Arial Narrow" panose="020B0606020202030204" pitchFamily="34" charset="0"/>
              </a:rPr>
              <a:t>If </a:t>
            </a:r>
            <a:r>
              <a:rPr lang="en-US" b="1" i="1" dirty="0">
                <a:latin typeface="Arial Narrow" panose="020B0606020202030204" pitchFamily="34" charset="0"/>
              </a:rPr>
              <a:t>any one </a:t>
            </a:r>
            <a:r>
              <a:rPr lang="en-US" i="1" dirty="0">
                <a:latin typeface="Arial Narrow" panose="020B0606020202030204" pitchFamily="34" charset="0"/>
              </a:rPr>
              <a:t>…” </a:t>
            </a:r>
            <a:r>
              <a:rPr lang="en-US" b="1" dirty="0">
                <a:latin typeface="Arial Narrow" panose="020B0606020202030204" pitchFamily="34" charset="0"/>
              </a:rPr>
              <a:t>(conditional and all inclusive)</a:t>
            </a:r>
          </a:p>
          <a:p>
            <a:pPr lvl="1"/>
            <a:r>
              <a:rPr lang="en-US" i="1" dirty="0">
                <a:latin typeface="Arial Narrow" panose="020B0606020202030204" pitchFamily="34" charset="0"/>
              </a:rPr>
              <a:t>“</a:t>
            </a:r>
            <a:r>
              <a:rPr lang="en-US" b="1" i="1" dirty="0">
                <a:latin typeface="Arial Narrow" panose="020B0606020202030204" pitchFamily="34" charset="0"/>
              </a:rPr>
              <a:t>Worships the beast and his image</a:t>
            </a:r>
            <a:r>
              <a:rPr lang="en-US" i="1" dirty="0">
                <a:latin typeface="Arial Narrow" panose="020B0606020202030204" pitchFamily="34" charset="0"/>
              </a:rPr>
              <a:t>” </a:t>
            </a:r>
            <a:r>
              <a:rPr lang="en-US" b="1" dirty="0">
                <a:latin typeface="Arial Narrow" panose="020B0606020202030204" pitchFamily="34" charset="0"/>
              </a:rPr>
              <a:t>(civil persecuting power – sea beast)</a:t>
            </a:r>
          </a:p>
          <a:p>
            <a:pPr lvl="1"/>
            <a:r>
              <a:rPr lang="en-US" i="1" dirty="0">
                <a:latin typeface="Arial Narrow" panose="020B0606020202030204" pitchFamily="34" charset="0"/>
              </a:rPr>
              <a:t>“</a:t>
            </a:r>
            <a:r>
              <a:rPr lang="en-US" b="1" i="1" dirty="0">
                <a:latin typeface="Arial Narrow" panose="020B0606020202030204" pitchFamily="34" charset="0"/>
              </a:rPr>
              <a:t>Receives a mark on his forehead or upon his hand</a:t>
            </a:r>
            <a:r>
              <a:rPr lang="en-US" i="1" dirty="0">
                <a:latin typeface="Arial Narrow" panose="020B0606020202030204" pitchFamily="34" charset="0"/>
              </a:rPr>
              <a:t>”</a:t>
            </a:r>
          </a:p>
        </p:txBody>
      </p:sp>
      <p:sp>
        <p:nvSpPr>
          <p:cNvPr id="4" name="Rectangle 3">
            <a:extLst>
              <a:ext uri="{FF2B5EF4-FFF2-40B4-BE49-F238E27FC236}">
                <a16:creationId xmlns:a16="http://schemas.microsoft.com/office/drawing/2014/main" id="{A1EED558-C1EB-4097-867D-750DD61ACD5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4052519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7645" y="700038"/>
            <a:ext cx="8389856" cy="5509200"/>
          </a:xfrm>
          <a:solidFill>
            <a:schemeClr val="bg1"/>
          </a:solidFill>
          <a:ln w="38100">
            <a:noFill/>
          </a:ln>
        </p:spPr>
        <p:txBody>
          <a:bodyPr wrap="square">
            <a:spAutoFit/>
          </a:bodyPr>
          <a:lstStyle/>
          <a:p>
            <a:pPr marL="0" indent="0">
              <a:spcBef>
                <a:spcPts val="0"/>
              </a:spcBef>
              <a:buNone/>
            </a:pPr>
            <a:r>
              <a:rPr lang="en-US" b="1" dirty="0">
                <a:latin typeface="Arial Narrow" panose="020B0606020202030204" pitchFamily="34" charset="0"/>
              </a:rPr>
              <a:t>Emperor worshippers judged</a:t>
            </a:r>
          </a:p>
          <a:p>
            <a:pPr marL="0" indent="0">
              <a:spcBef>
                <a:spcPts val="0"/>
              </a:spcBef>
              <a:buNone/>
            </a:pPr>
            <a:r>
              <a:rPr lang="en-US" b="1" dirty="0">
                <a:latin typeface="Arial Narrow" panose="020B0606020202030204" pitchFamily="34" charset="0"/>
              </a:rPr>
              <a:t>Consequences – Mark of the Beast (Chapter 19:19-21; 20:10; cf. Daniel 7:11)</a:t>
            </a:r>
          </a:p>
          <a:p>
            <a:pPr lvl="0">
              <a:spcBef>
                <a:spcPts val="0"/>
              </a:spcBef>
            </a:pPr>
            <a:r>
              <a:rPr lang="en-US" b="1" dirty="0">
                <a:latin typeface="Arial Narrow" panose="020B0606020202030204" pitchFamily="34" charset="0"/>
              </a:rPr>
              <a:t>Proclaimed … Revelation 14:10-11</a:t>
            </a:r>
          </a:p>
          <a:p>
            <a:pPr lvl="1">
              <a:spcBef>
                <a:spcPts val="0"/>
              </a:spcBef>
            </a:pPr>
            <a:r>
              <a:rPr lang="en-US" b="1" dirty="0">
                <a:latin typeface="Arial Narrow" panose="020B0606020202030204" pitchFamily="34" charset="0"/>
              </a:rPr>
              <a:t>He will</a:t>
            </a:r>
            <a:r>
              <a:rPr lang="en-US" dirty="0">
                <a:latin typeface="Arial Narrow" panose="020B0606020202030204" pitchFamily="34" charset="0"/>
              </a:rPr>
              <a:t> </a:t>
            </a:r>
            <a:r>
              <a:rPr lang="en-US" i="1" dirty="0">
                <a:latin typeface="Arial Narrow" panose="020B0606020202030204" pitchFamily="34" charset="0"/>
              </a:rPr>
              <a:t>“</a:t>
            </a:r>
            <a:r>
              <a:rPr lang="en-US" b="1" i="1" dirty="0">
                <a:latin typeface="Arial Narrow" panose="020B0606020202030204" pitchFamily="34" charset="0"/>
              </a:rPr>
              <a:t>drink of the wine of the wrath of God</a:t>
            </a:r>
            <a:r>
              <a:rPr lang="en-US" i="1" dirty="0">
                <a:latin typeface="Arial Narrow" panose="020B0606020202030204" pitchFamily="34" charset="0"/>
              </a:rPr>
              <a:t>.”</a:t>
            </a:r>
          </a:p>
          <a:p>
            <a:pPr lvl="2">
              <a:spcBef>
                <a:spcPts val="0"/>
              </a:spcBef>
            </a:pPr>
            <a:r>
              <a:rPr lang="en-US" b="1" i="1" dirty="0">
                <a:latin typeface="Arial Narrow" panose="020B0606020202030204" pitchFamily="34" charset="0"/>
              </a:rPr>
              <a:t>God’s wrath is often pictured in the Old Testament as a cup of wine</a:t>
            </a:r>
            <a:r>
              <a:rPr lang="en-US" b="1" dirty="0">
                <a:latin typeface="Arial Narrow" panose="020B0606020202030204" pitchFamily="34" charset="0"/>
              </a:rPr>
              <a:t> (Job 21:20; Ps. 75:8; Isaiah 51:17; Jeremiah 25:15-38).</a:t>
            </a:r>
          </a:p>
          <a:p>
            <a:pPr lvl="2">
              <a:spcBef>
                <a:spcPts val="0"/>
              </a:spcBef>
            </a:pPr>
            <a:r>
              <a:rPr lang="en-US" i="1" dirty="0">
                <a:latin typeface="Arial Narrow" panose="020B0606020202030204" pitchFamily="34" charset="0"/>
              </a:rPr>
              <a:t>“</a:t>
            </a:r>
            <a:r>
              <a:rPr lang="en-US" b="1" i="1" dirty="0">
                <a:latin typeface="Arial Narrow" panose="020B0606020202030204" pitchFamily="34" charset="0"/>
              </a:rPr>
              <a:t>unmixed</a:t>
            </a:r>
            <a:r>
              <a:rPr lang="en-US" i="1" dirty="0">
                <a:latin typeface="Arial Narrow" panose="020B0606020202030204" pitchFamily="34" charset="0"/>
              </a:rPr>
              <a:t>” – </a:t>
            </a:r>
            <a:r>
              <a:rPr lang="en-US" b="1" dirty="0">
                <a:latin typeface="Arial Narrow" panose="020B0606020202030204" pitchFamily="34" charset="0"/>
              </a:rPr>
              <a:t>full strength nothing held back!</a:t>
            </a:r>
          </a:p>
          <a:p>
            <a:pPr lvl="1">
              <a:spcBef>
                <a:spcPts val="0"/>
              </a:spcBef>
            </a:pPr>
            <a:r>
              <a:rPr lang="en-US" i="1" dirty="0">
                <a:latin typeface="Arial Narrow" panose="020B0606020202030204" pitchFamily="34" charset="0"/>
              </a:rPr>
              <a:t>“</a:t>
            </a:r>
            <a:r>
              <a:rPr lang="en-US" b="1" i="1" dirty="0">
                <a:latin typeface="Arial Narrow" panose="020B0606020202030204" pitchFamily="34" charset="0"/>
              </a:rPr>
              <a:t>He will be tormented with fire and brimstone</a:t>
            </a:r>
            <a:r>
              <a:rPr lang="en-US" i="1" dirty="0">
                <a:latin typeface="Arial Narrow" panose="020B0606020202030204" pitchFamily="34" charset="0"/>
              </a:rPr>
              <a:t>”</a:t>
            </a:r>
          </a:p>
          <a:p>
            <a:pPr lvl="2">
              <a:spcBef>
                <a:spcPts val="0"/>
              </a:spcBef>
            </a:pPr>
            <a:r>
              <a:rPr lang="en-US" b="1" dirty="0">
                <a:latin typeface="Arial Narrow" panose="020B0606020202030204" pitchFamily="34" charset="0"/>
              </a:rPr>
              <a:t>In the presence of the holy angels.</a:t>
            </a:r>
          </a:p>
          <a:p>
            <a:pPr lvl="2">
              <a:spcBef>
                <a:spcPts val="0"/>
              </a:spcBef>
            </a:pPr>
            <a:r>
              <a:rPr lang="en-US" b="1" dirty="0">
                <a:latin typeface="Arial Narrow" panose="020B0606020202030204" pitchFamily="34" charset="0"/>
              </a:rPr>
              <a:t>In the presence of the Lamb.</a:t>
            </a:r>
          </a:p>
          <a:p>
            <a:pPr lvl="2">
              <a:spcBef>
                <a:spcPts val="0"/>
              </a:spcBef>
            </a:pPr>
            <a:r>
              <a:rPr lang="en-US" b="1" dirty="0">
                <a:latin typeface="Arial Narrow" panose="020B0606020202030204" pitchFamily="34" charset="0"/>
              </a:rPr>
              <a:t>Just as the saints who were tormented before by them.</a:t>
            </a:r>
          </a:p>
        </p:txBody>
      </p:sp>
      <p:sp>
        <p:nvSpPr>
          <p:cNvPr id="4" name="Rectangle 3">
            <a:extLst>
              <a:ext uri="{FF2B5EF4-FFF2-40B4-BE49-F238E27FC236}">
                <a16:creationId xmlns:a16="http://schemas.microsoft.com/office/drawing/2014/main" id="{DDDD02FD-E91E-4EFE-BBCA-AFBDCF7F7F9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162819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heel(1)">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heel(1)">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heel(1)">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3950"/>
            <a:ext cx="8229600" cy="4647426"/>
          </a:xfrm>
          <a:solidFill>
            <a:schemeClr val="bg1"/>
          </a:solidFill>
          <a:ln w="38100">
            <a:noFill/>
          </a:ln>
        </p:spPr>
        <p:txBody>
          <a:bodyPr>
            <a:spAutoFit/>
          </a:bodyPr>
          <a:lstStyle/>
          <a:p>
            <a:pPr marL="0" indent="0">
              <a:buNone/>
            </a:pPr>
            <a:r>
              <a:rPr lang="en-US" b="1" dirty="0">
                <a:latin typeface="Arial Narrow" panose="020B0606020202030204" pitchFamily="34" charset="0"/>
              </a:rPr>
              <a:t>Emperor worshippers judged</a:t>
            </a:r>
          </a:p>
          <a:p>
            <a:pPr marL="0" indent="0">
              <a:spcBef>
                <a:spcPts val="1200"/>
              </a:spcBef>
              <a:buNone/>
            </a:pPr>
            <a:r>
              <a:rPr lang="en-US" dirty="0">
                <a:latin typeface="Arial Narrow" panose="020B0606020202030204" pitchFamily="34" charset="0"/>
              </a:rPr>
              <a:t>Consequences – Mark of the Beast </a:t>
            </a:r>
            <a:br>
              <a:rPr lang="en-US" dirty="0">
                <a:latin typeface="Arial Narrow" panose="020B0606020202030204" pitchFamily="34" charset="0"/>
              </a:rPr>
            </a:br>
            <a:r>
              <a:rPr lang="en-US" dirty="0">
                <a:latin typeface="Arial Narrow" panose="020B0606020202030204" pitchFamily="34" charset="0"/>
              </a:rPr>
              <a:t>(Chapter 19:19-21;</a:t>
            </a:r>
            <a:r>
              <a:rPr lang="en-US" b="1" dirty="0">
                <a:latin typeface="Arial Narrow" panose="020B0606020202030204" pitchFamily="34" charset="0"/>
              </a:rPr>
              <a:t> </a:t>
            </a:r>
            <a:r>
              <a:rPr lang="en-US" dirty="0">
                <a:latin typeface="Arial Narrow" panose="020B0606020202030204" pitchFamily="34" charset="0"/>
              </a:rPr>
              <a:t>20:10; cf. Daniel 7:11)</a:t>
            </a:r>
          </a:p>
          <a:p>
            <a:pPr>
              <a:spcBef>
                <a:spcPts val="1200"/>
              </a:spcBef>
            </a:pPr>
            <a:r>
              <a:rPr lang="en-US" dirty="0">
                <a:latin typeface="Arial Narrow" panose="020B0606020202030204" pitchFamily="34" charset="0"/>
              </a:rPr>
              <a:t>Fate of all those individuals who participated in the worship of the emperor</a:t>
            </a:r>
          </a:p>
          <a:p>
            <a:pPr>
              <a:spcBef>
                <a:spcPts val="1200"/>
              </a:spcBef>
            </a:pPr>
            <a:r>
              <a:rPr lang="en-US" dirty="0">
                <a:latin typeface="Arial Narrow" panose="020B0606020202030204" pitchFamily="34" charset="0"/>
              </a:rPr>
              <a:t>Shared in Babylon’s fornication</a:t>
            </a:r>
          </a:p>
          <a:p>
            <a:pPr>
              <a:spcBef>
                <a:spcPts val="1200"/>
              </a:spcBef>
            </a:pPr>
            <a:r>
              <a:rPr lang="en-US" dirty="0">
                <a:latin typeface="Arial Narrow" panose="020B0606020202030204" pitchFamily="34" charset="0"/>
              </a:rPr>
              <a:t>God’s </a:t>
            </a:r>
            <a:r>
              <a:rPr lang="en-US" b="1" dirty="0">
                <a:latin typeface="Arial Narrow" panose="020B0606020202030204" pitchFamily="34" charset="0"/>
              </a:rPr>
              <a:t>undiluted wrath </a:t>
            </a:r>
            <a:r>
              <a:rPr lang="en-US" dirty="0">
                <a:latin typeface="Arial Narrow" panose="020B0606020202030204" pitchFamily="34" charset="0"/>
              </a:rPr>
              <a:t>will pour out on all who helped in the persecution of the church – the saints!</a:t>
            </a:r>
          </a:p>
        </p:txBody>
      </p:sp>
      <p:sp>
        <p:nvSpPr>
          <p:cNvPr id="4" name="Rectangle 3">
            <a:extLst>
              <a:ext uri="{FF2B5EF4-FFF2-40B4-BE49-F238E27FC236}">
                <a16:creationId xmlns:a16="http://schemas.microsoft.com/office/drawing/2014/main" id="{E6B6E45E-442E-40AA-A5ED-2EE8F9D2292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402793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7277"/>
            <a:ext cx="8229600" cy="4647426"/>
          </a:xfrm>
          <a:solidFill>
            <a:schemeClr val="bg1"/>
          </a:solidFill>
          <a:ln w="38100">
            <a:noFill/>
          </a:ln>
        </p:spPr>
        <p:txBody>
          <a:bodyPr>
            <a:spAutoFit/>
          </a:bodyPr>
          <a:lstStyle/>
          <a:p>
            <a:pPr marL="0" indent="0">
              <a:buNone/>
            </a:pPr>
            <a:r>
              <a:rPr lang="en-US" b="1" dirty="0">
                <a:latin typeface="Arial Narrow" panose="020B0606020202030204" pitchFamily="34" charset="0"/>
              </a:rPr>
              <a:t>Emperor worshippers judged</a:t>
            </a:r>
          </a:p>
          <a:p>
            <a:pPr marL="0" indent="0">
              <a:spcBef>
                <a:spcPts val="1200"/>
              </a:spcBef>
              <a:buNone/>
            </a:pPr>
            <a:r>
              <a:rPr lang="en-US" dirty="0">
                <a:latin typeface="Arial Narrow" panose="020B0606020202030204" pitchFamily="34" charset="0"/>
              </a:rPr>
              <a:t>Consequences - Mark of the Beast </a:t>
            </a:r>
            <a:br>
              <a:rPr lang="en-US" dirty="0">
                <a:latin typeface="Arial Narrow" panose="020B0606020202030204" pitchFamily="34" charset="0"/>
              </a:rPr>
            </a:br>
            <a:r>
              <a:rPr lang="en-US" dirty="0">
                <a:latin typeface="Arial Narrow" panose="020B0606020202030204" pitchFamily="34" charset="0"/>
              </a:rPr>
              <a:t>(Chapter 19:19-21;</a:t>
            </a:r>
            <a:r>
              <a:rPr lang="en-US" b="1" dirty="0">
                <a:latin typeface="Arial Narrow" panose="020B0606020202030204" pitchFamily="34" charset="0"/>
              </a:rPr>
              <a:t> </a:t>
            </a:r>
            <a:r>
              <a:rPr lang="en-US" dirty="0">
                <a:latin typeface="Arial Narrow" panose="020B0606020202030204" pitchFamily="34" charset="0"/>
              </a:rPr>
              <a:t>20:10; cf. Daniel 7:11)</a:t>
            </a:r>
          </a:p>
          <a:p>
            <a:pPr>
              <a:spcBef>
                <a:spcPts val="1200"/>
              </a:spcBef>
            </a:pPr>
            <a:r>
              <a:rPr lang="en-US" dirty="0">
                <a:latin typeface="Arial Narrow" panose="020B0606020202030204" pitchFamily="34" charset="0"/>
              </a:rPr>
              <a:t>No worse fate could be imagined!</a:t>
            </a:r>
          </a:p>
          <a:p>
            <a:pPr>
              <a:spcBef>
                <a:spcPts val="1200"/>
              </a:spcBef>
            </a:pPr>
            <a:r>
              <a:rPr lang="en-US" dirty="0">
                <a:latin typeface="Arial Narrow" panose="020B0606020202030204" pitchFamily="34" charset="0"/>
              </a:rPr>
              <a:t>Compromise with emperor worship will bring horrific results!</a:t>
            </a:r>
          </a:p>
          <a:p>
            <a:pPr>
              <a:spcBef>
                <a:spcPts val="1200"/>
              </a:spcBef>
            </a:pPr>
            <a:r>
              <a:rPr lang="en-US" dirty="0">
                <a:latin typeface="Arial Narrow" panose="020B0606020202030204" pitchFamily="34" charset="0"/>
              </a:rPr>
              <a:t>Holy angels, the Lamb, and the faithful will witness God’s retribution on the wicked!</a:t>
            </a:r>
          </a:p>
        </p:txBody>
      </p:sp>
      <p:sp>
        <p:nvSpPr>
          <p:cNvPr id="4" name="Rectangle 3">
            <a:extLst>
              <a:ext uri="{FF2B5EF4-FFF2-40B4-BE49-F238E27FC236}">
                <a16:creationId xmlns:a16="http://schemas.microsoft.com/office/drawing/2014/main" id="{4A003ECA-A987-4029-8F62-73E7923C3FB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389743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406" y="1047750"/>
            <a:ext cx="8382244" cy="5139869"/>
          </a:xfrm>
          <a:solidFill>
            <a:schemeClr val="bg1"/>
          </a:solidFill>
          <a:ln w="38100">
            <a:noFill/>
          </a:ln>
        </p:spPr>
        <p:txBody>
          <a:bodyPr wrap="square">
            <a:spAutoFit/>
          </a:bodyPr>
          <a:lstStyle/>
          <a:p>
            <a:pPr marL="0" indent="0">
              <a:buNone/>
            </a:pPr>
            <a:r>
              <a:rPr lang="en-US" b="1" dirty="0">
                <a:latin typeface="Arial Narrow" panose="020B0606020202030204" pitchFamily="34" charset="0"/>
              </a:rPr>
              <a:t>Emperor worshippers judged</a:t>
            </a:r>
          </a:p>
          <a:p>
            <a:pPr marL="0" indent="0">
              <a:spcBef>
                <a:spcPts val="1200"/>
              </a:spcBef>
              <a:buNone/>
            </a:pPr>
            <a:r>
              <a:rPr lang="en-US" dirty="0">
                <a:latin typeface="Arial Narrow" panose="020B0606020202030204" pitchFamily="34" charset="0"/>
              </a:rPr>
              <a:t>Consequences – Mark of the Beast </a:t>
            </a:r>
            <a:br>
              <a:rPr lang="en-US" dirty="0">
                <a:latin typeface="Arial Narrow" panose="020B0606020202030204" pitchFamily="34" charset="0"/>
              </a:rPr>
            </a:br>
            <a:r>
              <a:rPr lang="en-US" dirty="0">
                <a:latin typeface="Arial Narrow" panose="020B0606020202030204" pitchFamily="34" charset="0"/>
              </a:rPr>
              <a:t>(Chapter 19:19-21;</a:t>
            </a:r>
            <a:r>
              <a:rPr lang="en-US" b="1" dirty="0">
                <a:latin typeface="Arial Narrow" panose="020B0606020202030204" pitchFamily="34" charset="0"/>
              </a:rPr>
              <a:t> </a:t>
            </a:r>
            <a:r>
              <a:rPr lang="en-US" dirty="0">
                <a:latin typeface="Arial Narrow" panose="020B0606020202030204" pitchFamily="34" charset="0"/>
              </a:rPr>
              <a:t>20:10; cf. Daniel 7:11)</a:t>
            </a:r>
          </a:p>
          <a:p>
            <a:pPr>
              <a:spcBef>
                <a:spcPts val="1200"/>
              </a:spcBef>
            </a:pPr>
            <a:r>
              <a:rPr lang="en-US" dirty="0">
                <a:latin typeface="Arial Narrow" panose="020B0606020202030204" pitchFamily="34" charset="0"/>
              </a:rPr>
              <a:t>The smoke from such men’s torture will ascend for timeless ages.</a:t>
            </a:r>
          </a:p>
          <a:p>
            <a:pPr>
              <a:spcBef>
                <a:spcPts val="1200"/>
              </a:spcBef>
            </a:pPr>
            <a:r>
              <a:rPr lang="en-US" b="1" dirty="0">
                <a:latin typeface="Arial Narrow" panose="020B0606020202030204" pitchFamily="34" charset="0"/>
              </a:rPr>
              <a:t>There will be no rest day or night!</a:t>
            </a:r>
          </a:p>
          <a:p>
            <a:pPr>
              <a:spcBef>
                <a:spcPts val="1200"/>
              </a:spcBef>
            </a:pPr>
            <a:r>
              <a:rPr lang="en-US" b="1" dirty="0">
                <a:latin typeface="Arial Narrow" panose="020B0606020202030204" pitchFamily="34" charset="0"/>
              </a:rPr>
              <a:t>Torment as age-lasting as that suffered by Satan himself! (Revelation 14:11; 20:10; Matthew 25:41, 46; Mark 9:43-48).</a:t>
            </a:r>
          </a:p>
        </p:txBody>
      </p:sp>
      <p:sp>
        <p:nvSpPr>
          <p:cNvPr id="4" name="Rectangle 3">
            <a:extLst>
              <a:ext uri="{FF2B5EF4-FFF2-40B4-BE49-F238E27FC236}">
                <a16:creationId xmlns:a16="http://schemas.microsoft.com/office/drawing/2014/main" id="{FA71D647-76FF-47AA-9F28-9170736BDDE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378502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Revelation 14:12</a:t>
            </a:r>
          </a:p>
        </p:txBody>
      </p:sp>
      <p:pic>
        <p:nvPicPr>
          <p:cNvPr id="4" name="Content Placeholder 3"/>
          <p:cNvPicPr>
            <a:picLocks noGrp="1" noChangeAspect="1" noChangeArrowheads="1"/>
          </p:cNvPicPr>
          <p:nvPr>
            <p:ph idx="1"/>
          </p:nvPr>
        </p:nvPicPr>
        <p:blipFill>
          <a:blip r:embed="rId2"/>
          <a:srcRect/>
          <a:stretch>
            <a:fillRect/>
          </a:stretch>
        </p:blipFill>
        <p:spPr bwMode="auto">
          <a:xfrm>
            <a:off x="1028700" y="1417638"/>
            <a:ext cx="7467600" cy="5029200"/>
          </a:xfrm>
          <a:prstGeom prst="rect">
            <a:avLst/>
          </a:prstGeom>
          <a:noFill/>
          <a:ln w="9525">
            <a:noFill/>
            <a:miter lim="800000"/>
            <a:headEnd/>
            <a:tailEnd/>
          </a:ln>
        </p:spPr>
      </p:pic>
      <p:sp>
        <p:nvSpPr>
          <p:cNvPr id="5" name="TextBox 4"/>
          <p:cNvSpPr txBox="1"/>
          <p:nvPr/>
        </p:nvSpPr>
        <p:spPr>
          <a:xfrm>
            <a:off x="1770278" y="1922446"/>
            <a:ext cx="5867400" cy="2862322"/>
          </a:xfrm>
          <a:prstGeom prst="rect">
            <a:avLst/>
          </a:prstGeom>
          <a:noFill/>
        </p:spPr>
        <p:txBody>
          <a:bodyPr wrap="square" rtlCol="0">
            <a:spAutoFit/>
          </a:bodyPr>
          <a:lstStyle/>
          <a:p>
            <a:pPr algn="ctr"/>
            <a:r>
              <a:rPr lang="en-US" sz="3600" i="1" dirty="0">
                <a:latin typeface="Arial" panose="020B0604020202020204" pitchFamily="34" charset="0"/>
                <a:cs typeface="Arial" panose="020B0604020202020204" pitchFamily="34" charset="0"/>
              </a:rPr>
              <a:t>“</a:t>
            </a:r>
            <a:r>
              <a:rPr lang="en-US" sz="3600" b="1" i="1" dirty="0">
                <a:latin typeface="Arial" panose="020B0604020202020204" pitchFamily="34" charset="0"/>
                <a:cs typeface="Arial" panose="020B0604020202020204" pitchFamily="34" charset="0"/>
              </a:rPr>
              <a:t>Here is the </a:t>
            </a:r>
            <a:r>
              <a:rPr lang="en-US" sz="3600" b="1" i="1" u="sng" dirty="0">
                <a:latin typeface="Arial" panose="020B0604020202020204" pitchFamily="34" charset="0"/>
                <a:cs typeface="Arial" panose="020B0604020202020204" pitchFamily="34" charset="0"/>
              </a:rPr>
              <a:t>patience of the saints</a:t>
            </a:r>
            <a:r>
              <a:rPr lang="en-US" sz="3600" b="1" i="1" dirty="0">
                <a:latin typeface="Arial" panose="020B0604020202020204" pitchFamily="34" charset="0"/>
                <a:cs typeface="Arial" panose="020B0604020202020204" pitchFamily="34" charset="0"/>
              </a:rPr>
              <a:t>, they that keep the commandments of God, and the faith of Jesus</a:t>
            </a:r>
            <a:r>
              <a:rPr lang="en-US" sz="3600" i="1" dirty="0">
                <a:latin typeface="Arial" panose="020B0604020202020204" pitchFamily="34" charset="0"/>
                <a:cs typeface="Arial" panose="020B0604020202020204" pitchFamily="34" charset="0"/>
              </a:rPr>
              <a:t>.</a:t>
            </a:r>
            <a:r>
              <a:rPr lang="en-US" sz="2800" i="1" dirty="0">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F4452F52-1C47-490C-AA42-F00A7234341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
        <p:nvSpPr>
          <p:cNvPr id="3" name="Speech Bubble: Oval 2">
            <a:extLst>
              <a:ext uri="{FF2B5EF4-FFF2-40B4-BE49-F238E27FC236}">
                <a16:creationId xmlns:a16="http://schemas.microsoft.com/office/drawing/2014/main" id="{2FC78FD2-2BBB-4091-8DAA-8119807E46EA}"/>
              </a:ext>
            </a:extLst>
          </p:cNvPr>
          <p:cNvSpPr/>
          <p:nvPr/>
        </p:nvSpPr>
        <p:spPr>
          <a:xfrm>
            <a:off x="141405" y="2247427"/>
            <a:ext cx="1668544" cy="984123"/>
          </a:xfrm>
          <a:prstGeom prst="wedgeEllipseCallout">
            <a:avLst>
              <a:gd name="adj1" fmla="val 119956"/>
              <a:gd name="adj2" fmla="val -28480"/>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dirty="0">
                <a:solidFill>
                  <a:prstClr val="white"/>
                </a:solidFill>
                <a:latin typeface="Calibri"/>
              </a:rPr>
              <a:t>Revelation 13:10</a:t>
            </a:r>
          </a:p>
        </p:txBody>
      </p:sp>
    </p:spTree>
    <p:extLst>
      <p:ext uri="{BB962C8B-B14F-4D97-AF65-F5344CB8AC3E}">
        <p14:creationId xmlns:p14="http://schemas.microsoft.com/office/powerpoint/2010/main" val="79737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noFill/>
          <a:ln>
            <a:noFill/>
          </a:ln>
        </p:spPr>
        <p:txBody>
          <a:bodyPr>
            <a:spAutoFit/>
          </a:bodyPr>
          <a:lstStyle/>
          <a:p>
            <a:r>
              <a:rPr lang="en-US" b="1" u="sng" dirty="0">
                <a:solidFill>
                  <a:schemeClr val="bg1"/>
                </a:solidFill>
                <a:latin typeface="Arial" panose="020B0604020202020204" pitchFamily="34" charset="0"/>
                <a:cs typeface="Arial" panose="020B0604020202020204" pitchFamily="34" charset="0"/>
              </a:rPr>
              <a:t>Perseverance of the Saints</a:t>
            </a:r>
          </a:p>
        </p:txBody>
      </p:sp>
      <p:sp>
        <p:nvSpPr>
          <p:cNvPr id="3" name="Content Placeholder 2"/>
          <p:cNvSpPr>
            <a:spLocks noGrp="1"/>
          </p:cNvSpPr>
          <p:nvPr>
            <p:ph idx="1"/>
          </p:nvPr>
        </p:nvSpPr>
        <p:spPr>
          <a:xfrm>
            <a:off x="438346" y="1241980"/>
            <a:ext cx="8229600" cy="5201424"/>
          </a:xfrm>
          <a:solidFill>
            <a:schemeClr val="bg1"/>
          </a:solidFill>
          <a:ln w="38100">
            <a:noFill/>
          </a:ln>
        </p:spPr>
        <p:txBody>
          <a:bodyPr>
            <a:spAutoFit/>
          </a:bodyPr>
          <a:lstStyle/>
          <a:p>
            <a:pPr>
              <a:spcBef>
                <a:spcPts val="0"/>
              </a:spcBef>
            </a:pPr>
            <a:r>
              <a:rPr lang="en-US" b="1" dirty="0">
                <a:latin typeface="Arial Narrow" panose="020B0606020202030204" pitchFamily="34" charset="0"/>
              </a:rPr>
              <a:t>The true Christian’s hope of the day is not in compromise, but in:</a:t>
            </a:r>
          </a:p>
          <a:p>
            <a:pPr lvl="1">
              <a:spcBef>
                <a:spcPts val="0"/>
              </a:spcBef>
            </a:pPr>
            <a:r>
              <a:rPr lang="en-US" b="1" dirty="0">
                <a:latin typeface="Arial Narrow" panose="020B0606020202030204" pitchFamily="34" charset="0"/>
              </a:rPr>
              <a:t>Remaining faithful, which brings steadfast hope</a:t>
            </a:r>
            <a:r>
              <a:rPr lang="en-US" dirty="0">
                <a:latin typeface="Arial Narrow" panose="020B0606020202030204" pitchFamily="34" charset="0"/>
              </a:rPr>
              <a:t>!</a:t>
            </a:r>
          </a:p>
          <a:p>
            <a:pPr lvl="1">
              <a:spcBef>
                <a:spcPts val="0"/>
              </a:spcBef>
            </a:pPr>
            <a:r>
              <a:rPr lang="en-US" b="1" dirty="0">
                <a:latin typeface="Arial Narrow" panose="020B0606020202030204" pitchFamily="34" charset="0"/>
              </a:rPr>
              <a:t>Keeping God’s commandments</a:t>
            </a:r>
          </a:p>
          <a:p>
            <a:pPr lvl="1">
              <a:spcBef>
                <a:spcPts val="0"/>
              </a:spcBef>
            </a:pPr>
            <a:r>
              <a:rPr lang="en-US" b="1" dirty="0">
                <a:latin typeface="Arial Narrow" panose="020B0606020202030204" pitchFamily="34" charset="0"/>
              </a:rPr>
              <a:t>Having faith in Christ</a:t>
            </a:r>
          </a:p>
          <a:p>
            <a:pPr>
              <a:spcBef>
                <a:spcPts val="0"/>
              </a:spcBef>
            </a:pPr>
            <a:r>
              <a:rPr lang="en-US" b="1" dirty="0">
                <a:latin typeface="Arial Narrow" panose="020B0606020202030204" pitchFamily="34" charset="0"/>
              </a:rPr>
              <a:t>This brings</a:t>
            </a:r>
            <a:r>
              <a:rPr lang="en-US" dirty="0">
                <a:latin typeface="Arial Narrow" panose="020B0606020202030204" pitchFamily="34" charset="0"/>
              </a:rPr>
              <a:t> “</a:t>
            </a:r>
            <a:r>
              <a:rPr lang="en-US" b="1" dirty="0">
                <a:latin typeface="Arial Narrow" panose="020B0606020202030204" pitchFamily="34" charset="0"/>
              </a:rPr>
              <a:t>REST</a:t>
            </a:r>
            <a:r>
              <a:rPr lang="en-US" dirty="0">
                <a:latin typeface="Arial Narrow" panose="020B0606020202030204" pitchFamily="34" charset="0"/>
              </a:rPr>
              <a:t>,” </a:t>
            </a:r>
            <a:r>
              <a:rPr lang="en-US" b="1" dirty="0">
                <a:latin typeface="Arial Narrow" panose="020B0606020202030204" pitchFamily="34" charset="0"/>
              </a:rPr>
              <a:t>versus</a:t>
            </a:r>
            <a:r>
              <a:rPr lang="en-US" dirty="0">
                <a:latin typeface="Arial Narrow" panose="020B0606020202030204" pitchFamily="34" charset="0"/>
              </a:rPr>
              <a:t> “</a:t>
            </a:r>
            <a:r>
              <a:rPr lang="en-US" b="1" dirty="0">
                <a:latin typeface="Arial Narrow" panose="020B0606020202030204" pitchFamily="34" charset="0"/>
              </a:rPr>
              <a:t>NO REST</a:t>
            </a:r>
            <a:r>
              <a:rPr lang="en-US" dirty="0">
                <a:latin typeface="Arial Narrow" panose="020B0606020202030204" pitchFamily="34" charset="0"/>
              </a:rPr>
              <a:t>!”</a:t>
            </a:r>
          </a:p>
          <a:p>
            <a:pPr>
              <a:spcBef>
                <a:spcPts val="0"/>
              </a:spcBef>
            </a:pPr>
            <a:r>
              <a:rPr lang="en-US" b="1" dirty="0">
                <a:latin typeface="Arial Narrow" panose="020B0606020202030204" pitchFamily="34" charset="0"/>
              </a:rPr>
              <a:t>Keeping God’s commandments while suffering for righteousness is certainly better than the alterative!</a:t>
            </a:r>
          </a:p>
          <a:p>
            <a:pPr lvl="1">
              <a:spcBef>
                <a:spcPts val="0"/>
              </a:spcBef>
            </a:pPr>
            <a:r>
              <a:rPr lang="en-US" b="1" dirty="0">
                <a:latin typeface="Arial Narrow" panose="020B0606020202030204" pitchFamily="34" charset="0"/>
              </a:rPr>
              <a:t>Their suffering is temporary, whereas their tormentors will agonize eternally.</a:t>
            </a:r>
          </a:p>
        </p:txBody>
      </p:sp>
      <p:sp>
        <p:nvSpPr>
          <p:cNvPr id="4" name="Rectangle 3">
            <a:extLst>
              <a:ext uri="{FF2B5EF4-FFF2-40B4-BE49-F238E27FC236}">
                <a16:creationId xmlns:a16="http://schemas.microsoft.com/office/drawing/2014/main" id="{16A76D98-7191-4C7D-AFFF-05D4395C417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2745145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581027" y="1428750"/>
            <a:ext cx="8105775" cy="5314950"/>
          </a:xfrm>
          <a:prstGeom prst="rect">
            <a:avLst/>
          </a:prstGeom>
          <a:noFill/>
          <a:ln w="9525">
            <a:noFill/>
            <a:miter lim="800000"/>
            <a:headEnd/>
            <a:tailEnd/>
          </a:ln>
        </p:spPr>
      </p:pic>
      <p:sp>
        <p:nvSpPr>
          <p:cNvPr id="5" name="TextBox 4"/>
          <p:cNvSpPr txBox="1"/>
          <p:nvPr/>
        </p:nvSpPr>
        <p:spPr>
          <a:xfrm>
            <a:off x="1647727" y="1682846"/>
            <a:ext cx="5867400" cy="3785652"/>
          </a:xfrm>
          <a:prstGeom prst="rect">
            <a:avLst/>
          </a:prstGeom>
          <a:noFill/>
        </p:spPr>
        <p:txBody>
          <a:bodyPr wrap="square" rtlCol="0">
            <a:spAutoFit/>
          </a:bodyPr>
          <a:lstStyle/>
          <a:p>
            <a:pPr algn="ctr"/>
            <a:r>
              <a:rPr lang="en-US" sz="3200" i="1" dirty="0">
                <a:latin typeface="Arial" panose="020B0604020202020204" pitchFamily="34" charset="0"/>
                <a:cs typeface="Arial" panose="020B0604020202020204" pitchFamily="34" charset="0"/>
              </a:rPr>
              <a:t>“</a:t>
            </a:r>
            <a:r>
              <a:rPr lang="en-US" sz="3200" b="1" i="1" dirty="0">
                <a:latin typeface="Arial" panose="020B0604020202020204" pitchFamily="34" charset="0"/>
                <a:cs typeface="Arial" panose="020B0604020202020204" pitchFamily="34" charset="0"/>
              </a:rPr>
              <a:t>And another, </a:t>
            </a:r>
            <a:r>
              <a:rPr lang="en-US" sz="3200" b="1" i="1" u="sng" dirty="0">
                <a:latin typeface="Arial" panose="020B0604020202020204" pitchFamily="34" charset="0"/>
                <a:cs typeface="Arial" panose="020B0604020202020204" pitchFamily="34" charset="0"/>
              </a:rPr>
              <a:t>a second angel</a:t>
            </a:r>
            <a:r>
              <a:rPr lang="en-US" sz="3200" b="1" i="1" dirty="0">
                <a:latin typeface="Arial" panose="020B0604020202020204" pitchFamily="34" charset="0"/>
                <a:cs typeface="Arial" panose="020B0604020202020204" pitchFamily="34" charset="0"/>
              </a:rPr>
              <a:t>, followed, saying, </a:t>
            </a:r>
            <a:r>
              <a:rPr lang="en-US" sz="4000" b="1" i="1" dirty="0">
                <a:latin typeface="Arial" panose="020B0604020202020204" pitchFamily="34" charset="0"/>
                <a:cs typeface="Arial" panose="020B0604020202020204" pitchFamily="34" charset="0"/>
              </a:rPr>
              <a:t>Fallen, fallen is Babylon the great</a:t>
            </a:r>
            <a:r>
              <a:rPr lang="en-US" sz="3200" b="1" i="1" dirty="0">
                <a:latin typeface="Arial" panose="020B0604020202020204" pitchFamily="34" charset="0"/>
                <a:cs typeface="Arial" panose="020B0604020202020204" pitchFamily="34" charset="0"/>
              </a:rPr>
              <a:t>, that hath made all the nations to drink of the wine of the wrath of her fornication</a:t>
            </a:r>
            <a:r>
              <a:rPr lang="en-US" sz="3200" i="1" dirty="0">
                <a:latin typeface="Arial" panose="020B0604020202020204" pitchFamily="34" charset="0"/>
                <a:cs typeface="Arial" panose="020B0604020202020204" pitchFamily="34" charset="0"/>
              </a:rPr>
              <a:t>.”</a:t>
            </a:r>
          </a:p>
        </p:txBody>
      </p:sp>
      <p:sp>
        <p:nvSpPr>
          <p:cNvPr id="7"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Revelation 14:8</a:t>
            </a:r>
          </a:p>
        </p:txBody>
      </p:sp>
      <p:sp>
        <p:nvSpPr>
          <p:cNvPr id="6" name="Rectangle 5">
            <a:extLst>
              <a:ext uri="{FF2B5EF4-FFF2-40B4-BE49-F238E27FC236}">
                <a16:creationId xmlns:a16="http://schemas.microsoft.com/office/drawing/2014/main" id="{F64CAEB9-2F6F-4A6E-90B7-9DCD94F098D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
        <p:nvSpPr>
          <p:cNvPr id="10" name="Speech Bubble: Oval 9">
            <a:extLst>
              <a:ext uri="{FF2B5EF4-FFF2-40B4-BE49-F238E27FC236}">
                <a16:creationId xmlns:a16="http://schemas.microsoft.com/office/drawing/2014/main" id="{A65A8750-C530-458C-909E-0A264EB67E5A}"/>
              </a:ext>
            </a:extLst>
          </p:cNvPr>
          <p:cNvSpPr/>
          <p:nvPr/>
        </p:nvSpPr>
        <p:spPr>
          <a:xfrm>
            <a:off x="312563" y="2298004"/>
            <a:ext cx="1133475" cy="984123"/>
          </a:xfrm>
          <a:prstGeom prst="wedgeEllipseCallout">
            <a:avLst>
              <a:gd name="adj1" fmla="val 119956"/>
              <a:gd name="adj2" fmla="val -28480"/>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2000" b="1" dirty="0">
                <a:solidFill>
                  <a:prstClr val="white"/>
                </a:solidFill>
                <a:latin typeface="Calibri"/>
              </a:rPr>
              <a:t>Angel #2</a:t>
            </a:r>
          </a:p>
        </p:txBody>
      </p:sp>
    </p:spTree>
    <p:extLst>
      <p:ext uri="{BB962C8B-B14F-4D97-AF65-F5344CB8AC3E}">
        <p14:creationId xmlns:p14="http://schemas.microsoft.com/office/powerpoint/2010/main" val="22576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Revelation 14:13</a:t>
            </a:r>
          </a:p>
        </p:txBody>
      </p:sp>
      <p:pic>
        <p:nvPicPr>
          <p:cNvPr id="4" name="Content Placeholder 3"/>
          <p:cNvPicPr>
            <a:picLocks noGrp="1" noChangeAspect="1" noChangeArrowheads="1"/>
          </p:cNvPicPr>
          <p:nvPr>
            <p:ph idx="1"/>
          </p:nvPr>
        </p:nvPicPr>
        <p:blipFill>
          <a:blip r:embed="rId2"/>
          <a:srcRect/>
          <a:stretch>
            <a:fillRect/>
          </a:stretch>
        </p:blipFill>
        <p:spPr bwMode="auto">
          <a:xfrm>
            <a:off x="457200" y="1447800"/>
            <a:ext cx="8229600" cy="5029200"/>
          </a:xfrm>
          <a:prstGeom prst="rect">
            <a:avLst/>
          </a:prstGeom>
          <a:noFill/>
          <a:ln w="9525">
            <a:noFill/>
            <a:miter lim="800000"/>
            <a:headEnd/>
            <a:tailEnd/>
          </a:ln>
        </p:spPr>
      </p:pic>
      <p:sp>
        <p:nvSpPr>
          <p:cNvPr id="5" name="TextBox 4"/>
          <p:cNvSpPr txBox="1"/>
          <p:nvPr/>
        </p:nvSpPr>
        <p:spPr>
          <a:xfrm>
            <a:off x="1476081" y="1895800"/>
            <a:ext cx="6096000" cy="3170099"/>
          </a:xfrm>
          <a:prstGeom prst="rect">
            <a:avLst/>
          </a:prstGeom>
          <a:noFill/>
        </p:spPr>
        <p:txBody>
          <a:bodyPr wrap="square" rtlCol="0">
            <a:spAutoFit/>
          </a:bodyPr>
          <a:lstStyle/>
          <a:p>
            <a:pPr algn="ctr"/>
            <a:r>
              <a:rPr lang="en-US" sz="3200" i="1" dirty="0">
                <a:latin typeface="Arial Narrow" panose="020B0606020202030204" pitchFamily="34" charset="0"/>
              </a:rPr>
              <a:t>“</a:t>
            </a:r>
            <a:r>
              <a:rPr lang="en-US" sz="3200" b="1" i="1" dirty="0">
                <a:latin typeface="Arial Narrow" panose="020B0606020202030204" pitchFamily="34" charset="0"/>
              </a:rPr>
              <a:t>And I heard </a:t>
            </a:r>
            <a:r>
              <a:rPr lang="en-US" sz="3600" b="1" i="1" u="sng" dirty="0">
                <a:latin typeface="Arial Narrow" panose="020B0606020202030204" pitchFamily="34" charset="0"/>
              </a:rPr>
              <a:t>the voice from heaven</a:t>
            </a:r>
            <a:r>
              <a:rPr lang="en-US" sz="3600" b="1" i="1" dirty="0">
                <a:latin typeface="Arial Narrow" panose="020B0606020202030204" pitchFamily="34" charset="0"/>
              </a:rPr>
              <a:t> </a:t>
            </a:r>
            <a:r>
              <a:rPr lang="en-US" sz="3200" b="1" i="1" dirty="0">
                <a:latin typeface="Arial Narrow" panose="020B0606020202030204" pitchFamily="34" charset="0"/>
              </a:rPr>
              <a:t>saying, Write, </a:t>
            </a:r>
            <a:r>
              <a:rPr lang="en-US" sz="3200" b="1" i="1" u="sng" dirty="0">
                <a:latin typeface="Arial Narrow" panose="020B0606020202030204" pitchFamily="34" charset="0"/>
              </a:rPr>
              <a:t>Blessed are the dead who die in the Lord from henceforth</a:t>
            </a:r>
            <a:r>
              <a:rPr lang="en-US" sz="3200" b="1" i="1" dirty="0">
                <a:latin typeface="Arial Narrow" panose="020B0606020202030204" pitchFamily="34" charset="0"/>
              </a:rPr>
              <a:t>: yea, saith the Spirit, that they may rest from their labors; for their works follow with them</a:t>
            </a:r>
            <a:r>
              <a:rPr lang="en-US" sz="3200" i="1" dirty="0">
                <a:latin typeface="Arial Narrow" panose="020B0606020202030204" pitchFamily="34" charset="0"/>
              </a:rPr>
              <a:t>.”</a:t>
            </a:r>
          </a:p>
        </p:txBody>
      </p:sp>
      <p:sp>
        <p:nvSpPr>
          <p:cNvPr id="6" name="Rectangle 5">
            <a:extLst>
              <a:ext uri="{FF2B5EF4-FFF2-40B4-BE49-F238E27FC236}">
                <a16:creationId xmlns:a16="http://schemas.microsoft.com/office/drawing/2014/main" id="{FD2D9B9C-833E-4EE3-83DA-9C0A201BBB8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3423775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38227"/>
            <a:ext cx="8229600" cy="5324535"/>
          </a:xfrm>
          <a:solidFill>
            <a:schemeClr val="bg1"/>
          </a:solidFill>
          <a:ln w="38100">
            <a:noFill/>
          </a:ln>
        </p:spPr>
        <p:txBody>
          <a:bodyPr>
            <a:spAutoFit/>
          </a:bodyPr>
          <a:lstStyle/>
          <a:p>
            <a:pPr marL="0" indent="0">
              <a:buNone/>
            </a:pPr>
            <a:r>
              <a:rPr lang="en-US" b="1" dirty="0">
                <a:latin typeface="Arial" panose="020B0604020202020204" pitchFamily="34" charset="0"/>
                <a:cs typeface="Arial" panose="020B0604020202020204" pitchFamily="34" charset="0"/>
              </a:rPr>
              <a:t>Christian’s triumph. Revelation 14:13</a:t>
            </a:r>
          </a:p>
          <a:p>
            <a:pPr>
              <a:spcBef>
                <a:spcPts val="1200"/>
              </a:spcBef>
            </a:pPr>
            <a:r>
              <a:rPr lang="en-US" b="1" dirty="0">
                <a:latin typeface="Arial" panose="020B0604020202020204" pitchFamily="34" charset="0"/>
                <a:cs typeface="Arial" panose="020B0604020202020204" pitchFamily="34" charset="0"/>
              </a:rPr>
              <a:t>Rewarded for steadfastness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(Chapters 20-22)</a:t>
            </a:r>
          </a:p>
          <a:p>
            <a:pPr>
              <a:spcBef>
                <a:spcPts val="1200"/>
              </a:spcBef>
            </a:pPr>
            <a:r>
              <a:rPr lang="en-US" b="1" dirty="0">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voice from heaven</a:t>
            </a:r>
            <a:r>
              <a:rPr lang="en-US" i="1" dirty="0">
                <a:latin typeface="Arial" panose="020B0604020202020204" pitchFamily="34" charset="0"/>
                <a:cs typeface="Arial" panose="020B0604020202020204" pitchFamily="34" charset="0"/>
              </a:rPr>
              <a:t> …”</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Blessed are the dead who die in the Lord</a:t>
            </a:r>
            <a:r>
              <a:rPr lang="en-US" i="1" dirty="0">
                <a:latin typeface="Arial" panose="020B0604020202020204" pitchFamily="34" charset="0"/>
                <a:cs typeface="Arial" panose="020B0604020202020204" pitchFamily="34" charset="0"/>
              </a:rPr>
              <a:t>”</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That they may rest from their labors</a:t>
            </a:r>
            <a:r>
              <a:rPr lang="en-US" i="1" dirty="0">
                <a:latin typeface="Arial" panose="020B0604020202020204" pitchFamily="34" charset="0"/>
                <a:cs typeface="Arial" panose="020B0604020202020204" pitchFamily="34" charset="0"/>
              </a:rPr>
              <a:t>”</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For their works (deeds) do follow them</a:t>
            </a:r>
            <a:r>
              <a:rPr lang="en-US" i="1" dirty="0">
                <a:latin typeface="Arial" panose="020B0604020202020204" pitchFamily="34" charset="0"/>
                <a:cs typeface="Arial" panose="020B0604020202020204" pitchFamily="34" charset="0"/>
              </a:rPr>
              <a:t>”</a:t>
            </a:r>
          </a:p>
          <a:p>
            <a:pPr lvl="2"/>
            <a:r>
              <a:rPr lang="en-US" b="1" dirty="0">
                <a:latin typeface="Arial" panose="020B0604020202020204" pitchFamily="34" charset="0"/>
                <a:cs typeface="Arial" panose="020B0604020202020204" pitchFamily="34" charset="0"/>
              </a:rPr>
              <a:t>What do you take with you when you die?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cf. 2 Peter 1:5-11</a:t>
            </a:r>
          </a:p>
          <a:p>
            <a:r>
              <a:rPr lang="en-US" b="1" i="1" dirty="0">
                <a:latin typeface="Arial" panose="020B0604020202020204" pitchFamily="34" charset="0"/>
                <a:cs typeface="Arial" panose="020B0604020202020204" pitchFamily="34" charset="0"/>
              </a:rPr>
              <a:t>Contrast:</a:t>
            </a:r>
            <a:r>
              <a:rPr lang="en-US" b="1" dirty="0">
                <a:latin typeface="Arial" panose="020B0604020202020204" pitchFamily="34" charset="0"/>
                <a:cs typeface="Arial" panose="020B0604020202020204" pitchFamily="34" charset="0"/>
              </a:rPr>
              <a:t> Revelation 14:8-12</a:t>
            </a:r>
          </a:p>
        </p:txBody>
      </p:sp>
      <p:sp>
        <p:nvSpPr>
          <p:cNvPr id="4" name="Rectangle 3">
            <a:extLst>
              <a:ext uri="{FF2B5EF4-FFF2-40B4-BE49-F238E27FC236}">
                <a16:creationId xmlns:a16="http://schemas.microsoft.com/office/drawing/2014/main" id="{A21418AA-5714-46D8-BB41-181C71B01DA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291094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heel(1)">
                                      <p:cBhvr>
                                        <p:cTn id="3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5A84A-DC0D-4D45-A4EF-A15CE657CC9D}"/>
              </a:ext>
            </a:extLst>
          </p:cNvPr>
          <p:cNvSpPr>
            <a:spLocks noGrp="1"/>
          </p:cNvSpPr>
          <p:nvPr>
            <p:ph type="title"/>
          </p:nvPr>
        </p:nvSpPr>
        <p:spPr>
          <a:xfrm>
            <a:off x="457200" y="461417"/>
            <a:ext cx="8229600" cy="769441"/>
          </a:xfrm>
        </p:spPr>
        <p:txBody>
          <a:bodyPr>
            <a:spAutoFit/>
          </a:bodyPr>
          <a:lstStyle/>
          <a:p>
            <a:r>
              <a:rPr lang="en-US" b="1" dirty="0">
                <a:solidFill>
                  <a:schemeClr val="bg1"/>
                </a:solidFill>
              </a:rPr>
              <a:t>Contrast</a:t>
            </a:r>
          </a:p>
        </p:txBody>
      </p:sp>
      <p:sp>
        <p:nvSpPr>
          <p:cNvPr id="3" name="Text Placeholder 2">
            <a:extLst>
              <a:ext uri="{FF2B5EF4-FFF2-40B4-BE49-F238E27FC236}">
                <a16:creationId xmlns:a16="http://schemas.microsoft.com/office/drawing/2014/main" id="{E57F8712-9088-494F-8644-FBB603956826}"/>
              </a:ext>
            </a:extLst>
          </p:cNvPr>
          <p:cNvSpPr>
            <a:spLocks noGrp="1"/>
          </p:cNvSpPr>
          <p:nvPr>
            <p:ph type="body" idx="1"/>
          </p:nvPr>
        </p:nvSpPr>
        <p:spPr>
          <a:xfrm>
            <a:off x="457200" y="1343878"/>
            <a:ext cx="4040188" cy="830997"/>
          </a:xfrm>
          <a:solidFill>
            <a:schemeClr val="bg1"/>
          </a:solidFill>
        </p:spPr>
        <p:txBody>
          <a:bodyPr>
            <a:spAutoFit/>
          </a:bodyPr>
          <a:lstStyle/>
          <a:p>
            <a:r>
              <a:rPr lang="en-US" dirty="0"/>
              <a:t>Emperor Worshippers Judged. Revelation 14:8-12</a:t>
            </a:r>
          </a:p>
        </p:txBody>
      </p:sp>
      <p:sp>
        <p:nvSpPr>
          <p:cNvPr id="4" name="Content Placeholder 3">
            <a:extLst>
              <a:ext uri="{FF2B5EF4-FFF2-40B4-BE49-F238E27FC236}">
                <a16:creationId xmlns:a16="http://schemas.microsoft.com/office/drawing/2014/main" id="{A09F957E-9786-469E-9392-94006E461B3E}"/>
              </a:ext>
            </a:extLst>
          </p:cNvPr>
          <p:cNvSpPr>
            <a:spLocks noGrp="1"/>
          </p:cNvSpPr>
          <p:nvPr>
            <p:ph sz="half" idx="2"/>
          </p:nvPr>
        </p:nvSpPr>
        <p:spPr>
          <a:xfrm>
            <a:off x="457200" y="2174875"/>
            <a:ext cx="4040188" cy="4154984"/>
          </a:xfrm>
          <a:solidFill>
            <a:schemeClr val="bg1"/>
          </a:solidFill>
        </p:spPr>
        <p:txBody>
          <a:bodyPr>
            <a:spAutoFit/>
          </a:bodyPr>
          <a:lstStyle/>
          <a:p>
            <a:pPr>
              <a:spcBef>
                <a:spcPts val="0"/>
              </a:spcBef>
            </a:pPr>
            <a:r>
              <a:rPr lang="en-US" b="1" dirty="0"/>
              <a:t>Cursed … </a:t>
            </a:r>
            <a:r>
              <a:rPr lang="en-US" dirty="0"/>
              <a:t>He will </a:t>
            </a:r>
            <a:r>
              <a:rPr lang="en-US" i="1" dirty="0"/>
              <a:t>“drink of the wine of the wrath of God.”</a:t>
            </a:r>
          </a:p>
          <a:p>
            <a:pPr>
              <a:spcBef>
                <a:spcPts val="0"/>
              </a:spcBef>
            </a:pPr>
            <a:r>
              <a:rPr lang="en-US" i="1" dirty="0"/>
              <a:t>“unmixed” – </a:t>
            </a:r>
            <a:r>
              <a:rPr lang="en-US" dirty="0"/>
              <a:t>full strength nothing held back!</a:t>
            </a:r>
          </a:p>
          <a:p>
            <a:pPr>
              <a:spcBef>
                <a:spcPts val="0"/>
              </a:spcBef>
            </a:pPr>
            <a:r>
              <a:rPr lang="en-US" dirty="0"/>
              <a:t>“</a:t>
            </a:r>
            <a:r>
              <a:rPr lang="en-US" i="1" dirty="0"/>
              <a:t>He will be tormented with fire and brimstone”</a:t>
            </a:r>
            <a:endParaRPr lang="en-US" b="1" i="1" dirty="0"/>
          </a:p>
          <a:p>
            <a:pPr>
              <a:spcBef>
                <a:spcPts val="0"/>
              </a:spcBef>
            </a:pPr>
            <a:r>
              <a:rPr lang="en-US" i="1" dirty="0"/>
              <a:t>“and the smoke of their torment goeth up </a:t>
            </a:r>
            <a:r>
              <a:rPr lang="en-US" i="1" u="sng" dirty="0"/>
              <a:t>for ever and ever</a:t>
            </a:r>
            <a:r>
              <a:rPr lang="en-US" i="1" dirty="0"/>
              <a:t>; and they have </a:t>
            </a:r>
            <a:r>
              <a:rPr lang="en-US" b="1" i="1" u="sng" dirty="0"/>
              <a:t>no rest day and night</a:t>
            </a:r>
            <a:r>
              <a:rPr lang="en-US" i="1" dirty="0"/>
              <a:t>”</a:t>
            </a:r>
          </a:p>
        </p:txBody>
      </p:sp>
      <p:sp>
        <p:nvSpPr>
          <p:cNvPr id="5" name="Text Placeholder 4">
            <a:extLst>
              <a:ext uri="{FF2B5EF4-FFF2-40B4-BE49-F238E27FC236}">
                <a16:creationId xmlns:a16="http://schemas.microsoft.com/office/drawing/2014/main" id="{298BFA25-A0E9-4868-BF97-F5C62F0A4D4D}"/>
              </a:ext>
            </a:extLst>
          </p:cNvPr>
          <p:cNvSpPr>
            <a:spLocks noGrp="1"/>
          </p:cNvSpPr>
          <p:nvPr>
            <p:ph type="body" sz="quarter" idx="3"/>
          </p:nvPr>
        </p:nvSpPr>
        <p:spPr>
          <a:xfrm>
            <a:off x="4645027" y="1343878"/>
            <a:ext cx="4041775" cy="830997"/>
          </a:xfrm>
          <a:solidFill>
            <a:schemeClr val="bg1"/>
          </a:solidFill>
        </p:spPr>
        <p:txBody>
          <a:bodyPr>
            <a:spAutoFit/>
          </a:bodyPr>
          <a:lstStyle/>
          <a:p>
            <a:r>
              <a:rPr lang="en-US" dirty="0"/>
              <a:t>Christian’s Triumph. </a:t>
            </a:r>
            <a:br>
              <a:rPr lang="en-US" dirty="0"/>
            </a:br>
            <a:r>
              <a:rPr lang="en-US" dirty="0"/>
              <a:t>Revelation 14:13</a:t>
            </a:r>
          </a:p>
        </p:txBody>
      </p:sp>
      <p:sp>
        <p:nvSpPr>
          <p:cNvPr id="6" name="Content Placeholder 5">
            <a:extLst>
              <a:ext uri="{FF2B5EF4-FFF2-40B4-BE49-F238E27FC236}">
                <a16:creationId xmlns:a16="http://schemas.microsoft.com/office/drawing/2014/main" id="{C68A666C-10BB-482D-96DF-40DD2C2A6FA2}"/>
              </a:ext>
            </a:extLst>
          </p:cNvPr>
          <p:cNvSpPr>
            <a:spLocks noGrp="1"/>
          </p:cNvSpPr>
          <p:nvPr>
            <p:ph sz="quarter" idx="4"/>
          </p:nvPr>
        </p:nvSpPr>
        <p:spPr>
          <a:xfrm>
            <a:off x="4645026" y="2174875"/>
            <a:ext cx="4041775" cy="3477875"/>
          </a:xfrm>
          <a:solidFill>
            <a:schemeClr val="bg1"/>
          </a:solidFill>
        </p:spPr>
        <p:txBody>
          <a:bodyPr>
            <a:spAutoFit/>
          </a:bodyPr>
          <a:lstStyle/>
          <a:p>
            <a:pPr>
              <a:spcBef>
                <a:spcPts val="0"/>
              </a:spcBef>
            </a:pPr>
            <a:r>
              <a:rPr lang="en-US" sz="2800" i="1" dirty="0"/>
              <a:t>“</a:t>
            </a:r>
            <a:r>
              <a:rPr lang="en-US" sz="2800" b="1" i="1" dirty="0"/>
              <a:t>Blessed</a:t>
            </a:r>
            <a:r>
              <a:rPr lang="en-US" sz="2800" i="1" dirty="0"/>
              <a:t> are the dead who die in the Lord”</a:t>
            </a:r>
          </a:p>
          <a:p>
            <a:pPr>
              <a:spcBef>
                <a:spcPts val="0"/>
              </a:spcBef>
            </a:pPr>
            <a:r>
              <a:rPr lang="en-US" sz="2800" i="1" dirty="0"/>
              <a:t>“</a:t>
            </a:r>
            <a:r>
              <a:rPr lang="en-US" sz="2800" b="1" i="1" u="sng" dirty="0"/>
              <a:t>That they may rest from their labors</a:t>
            </a:r>
            <a:r>
              <a:rPr lang="en-US" sz="2800" i="1" dirty="0"/>
              <a:t>”</a:t>
            </a:r>
          </a:p>
          <a:p>
            <a:pPr>
              <a:spcBef>
                <a:spcPts val="0"/>
              </a:spcBef>
            </a:pPr>
            <a:r>
              <a:rPr lang="en-US" sz="2800" i="1" dirty="0"/>
              <a:t>“For their works (deeds) do follow them” </a:t>
            </a:r>
            <a:br>
              <a:rPr lang="en-US" sz="2800" i="1" dirty="0"/>
            </a:br>
            <a:r>
              <a:rPr lang="en-US" sz="2800" i="1" dirty="0"/>
              <a:t>(cf. 2 Peter 1:5-11)</a:t>
            </a:r>
          </a:p>
          <a:p>
            <a:pPr>
              <a:spcBef>
                <a:spcPts val="0"/>
              </a:spcBef>
            </a:pPr>
            <a:endParaRPr lang="en-US" dirty="0"/>
          </a:p>
        </p:txBody>
      </p:sp>
      <p:sp>
        <p:nvSpPr>
          <p:cNvPr id="7" name="Rectangle 6">
            <a:extLst>
              <a:ext uri="{FF2B5EF4-FFF2-40B4-BE49-F238E27FC236}">
                <a16:creationId xmlns:a16="http://schemas.microsoft.com/office/drawing/2014/main" id="{B4390386-4958-4FB4-AB51-B4074962092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2350930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5A84A-DC0D-4D45-A4EF-A15CE657CC9D}"/>
              </a:ext>
            </a:extLst>
          </p:cNvPr>
          <p:cNvSpPr>
            <a:spLocks noGrp="1"/>
          </p:cNvSpPr>
          <p:nvPr>
            <p:ph type="title"/>
          </p:nvPr>
        </p:nvSpPr>
        <p:spPr>
          <a:xfrm>
            <a:off x="457200" y="429280"/>
            <a:ext cx="8229600" cy="1046440"/>
          </a:xfrm>
        </p:spPr>
        <p:txBody>
          <a:bodyPr>
            <a:spAutoFit/>
          </a:bodyPr>
          <a:lstStyle/>
          <a:p>
            <a:r>
              <a:rPr lang="en-US" sz="3100" b="1" dirty="0">
                <a:solidFill>
                  <a:schemeClr val="bg1"/>
                </a:solidFill>
              </a:rPr>
              <a:t>NOTE: John 8:51, </a:t>
            </a:r>
            <a:r>
              <a:rPr lang="en-US" sz="3100" i="1" dirty="0">
                <a:solidFill>
                  <a:schemeClr val="bg1"/>
                </a:solidFill>
              </a:rPr>
              <a:t>“</a:t>
            </a:r>
            <a:r>
              <a:rPr lang="en-US" sz="3100" b="1" i="1" dirty="0">
                <a:solidFill>
                  <a:schemeClr val="bg1"/>
                </a:solidFill>
              </a:rPr>
              <a:t>Verily, verily, I say unto you, If a man keep my word, he shall never see death</a:t>
            </a:r>
            <a:r>
              <a:rPr lang="en-US" sz="3100" i="1" dirty="0">
                <a:solidFill>
                  <a:schemeClr val="bg1"/>
                </a:solidFill>
              </a:rPr>
              <a:t>.”</a:t>
            </a:r>
            <a:endParaRPr lang="en-US" i="1" dirty="0">
              <a:solidFill>
                <a:schemeClr val="bg1"/>
              </a:solidFill>
            </a:endParaRPr>
          </a:p>
        </p:txBody>
      </p:sp>
      <p:sp>
        <p:nvSpPr>
          <p:cNvPr id="4" name="Content Placeholder 3">
            <a:extLst>
              <a:ext uri="{FF2B5EF4-FFF2-40B4-BE49-F238E27FC236}">
                <a16:creationId xmlns:a16="http://schemas.microsoft.com/office/drawing/2014/main" id="{A09F957E-9786-469E-9392-94006E461B3E}"/>
              </a:ext>
            </a:extLst>
          </p:cNvPr>
          <p:cNvSpPr>
            <a:spLocks noGrp="1"/>
          </p:cNvSpPr>
          <p:nvPr>
            <p:ph sz="half" idx="2"/>
          </p:nvPr>
        </p:nvSpPr>
        <p:spPr>
          <a:xfrm>
            <a:off x="348792" y="2174876"/>
            <a:ext cx="4148596" cy="4093428"/>
          </a:xfrm>
          <a:solidFill>
            <a:schemeClr val="bg1"/>
          </a:solidFill>
        </p:spPr>
        <p:txBody>
          <a:bodyPr wrap="square">
            <a:spAutoFit/>
          </a:bodyPr>
          <a:lstStyle/>
          <a:p>
            <a:pPr marL="0" indent="0">
              <a:spcBef>
                <a:spcPts val="0"/>
              </a:spcBef>
              <a:buNone/>
            </a:pPr>
            <a:r>
              <a:rPr lang="en-US" sz="2000" dirty="0"/>
              <a:t>- Revelation 20:14-15, </a:t>
            </a:r>
            <a:r>
              <a:rPr lang="en-US" sz="2000" i="1" dirty="0"/>
              <a:t>“And death and Hades were cast into the lake of fire. This is the </a:t>
            </a:r>
            <a:r>
              <a:rPr lang="en-US" sz="2000" b="1" i="1" dirty="0"/>
              <a:t>second death</a:t>
            </a:r>
            <a:r>
              <a:rPr lang="en-US" sz="2000" i="1" dirty="0"/>
              <a:t>, (even) the lake of fire. And if any was not found written in the book of life, he was cast into the lake of fire.”</a:t>
            </a:r>
          </a:p>
          <a:p>
            <a:pPr marL="0" indent="0">
              <a:spcBef>
                <a:spcPts val="0"/>
              </a:spcBef>
              <a:buNone/>
            </a:pPr>
            <a:r>
              <a:rPr lang="en-US" sz="2000" dirty="0"/>
              <a:t>- Revelation 21:8, </a:t>
            </a:r>
            <a:r>
              <a:rPr lang="en-US" sz="2000" i="1" dirty="0"/>
              <a:t>“But for the fearful, and unbelieving, and abominable, and murderers, and fornicators, and sorcerers, and idolaters, and all liars, their part (shall be) in the lake that burneth with fire and brimstone; which is the </a:t>
            </a:r>
            <a:r>
              <a:rPr lang="en-US" sz="2000" b="1" i="1" dirty="0"/>
              <a:t>second death</a:t>
            </a:r>
            <a:r>
              <a:rPr lang="en-US" sz="2000" i="1" dirty="0"/>
              <a:t>.”</a:t>
            </a:r>
          </a:p>
        </p:txBody>
      </p:sp>
      <p:sp>
        <p:nvSpPr>
          <p:cNvPr id="6" name="Content Placeholder 5">
            <a:extLst>
              <a:ext uri="{FF2B5EF4-FFF2-40B4-BE49-F238E27FC236}">
                <a16:creationId xmlns:a16="http://schemas.microsoft.com/office/drawing/2014/main" id="{C68A666C-10BB-482D-96DF-40DD2C2A6FA2}"/>
              </a:ext>
            </a:extLst>
          </p:cNvPr>
          <p:cNvSpPr>
            <a:spLocks noGrp="1"/>
          </p:cNvSpPr>
          <p:nvPr>
            <p:ph sz="quarter" idx="4"/>
          </p:nvPr>
        </p:nvSpPr>
        <p:spPr>
          <a:xfrm>
            <a:off x="4645027" y="2174875"/>
            <a:ext cx="4040189" cy="4293483"/>
          </a:xfrm>
          <a:solidFill>
            <a:schemeClr val="bg1"/>
          </a:solidFill>
        </p:spPr>
        <p:txBody>
          <a:bodyPr wrap="square">
            <a:spAutoFit/>
          </a:bodyPr>
          <a:lstStyle/>
          <a:p>
            <a:pPr marL="0" indent="0">
              <a:spcBef>
                <a:spcPts val="0"/>
              </a:spcBef>
              <a:buNone/>
            </a:pPr>
            <a:r>
              <a:rPr lang="en-US" sz="2100" dirty="0"/>
              <a:t>- John 3:3, 5, </a:t>
            </a:r>
            <a:r>
              <a:rPr lang="en-US" sz="2100" i="1" dirty="0"/>
              <a:t>“Verily, verily, I say unto thee, Except one be </a:t>
            </a:r>
            <a:r>
              <a:rPr lang="en-US" sz="2100" b="1" i="1" dirty="0"/>
              <a:t>born anew</a:t>
            </a:r>
            <a:r>
              <a:rPr lang="en-US" sz="2100" i="1" dirty="0"/>
              <a:t>, he cannot see the kingdom of God …</a:t>
            </a:r>
          </a:p>
          <a:p>
            <a:pPr>
              <a:spcBef>
                <a:spcPts val="0"/>
              </a:spcBef>
              <a:buFontTx/>
              <a:buChar char="-"/>
            </a:pPr>
            <a:r>
              <a:rPr lang="en-US" sz="2100" i="1" dirty="0"/>
              <a:t>Jesus answered, Verily, verily, I say unto thee, Except one be born of water and the Spirit, he cannot enter into the kingdom of God!”</a:t>
            </a:r>
          </a:p>
          <a:p>
            <a:pPr marL="0" indent="0">
              <a:spcBef>
                <a:spcPts val="0"/>
              </a:spcBef>
              <a:buNone/>
            </a:pPr>
            <a:r>
              <a:rPr lang="en-US" sz="2100" dirty="0"/>
              <a:t>- Hebrews 9:27, </a:t>
            </a:r>
            <a:r>
              <a:rPr lang="en-US" sz="2100" i="1" dirty="0"/>
              <a:t>“And inasmuch as it is appointed unto men once to die, and after this (cometh) judgment”</a:t>
            </a:r>
          </a:p>
        </p:txBody>
      </p:sp>
      <p:sp>
        <p:nvSpPr>
          <p:cNvPr id="7" name="Rectangle 6">
            <a:extLst>
              <a:ext uri="{FF2B5EF4-FFF2-40B4-BE49-F238E27FC236}">
                <a16:creationId xmlns:a16="http://schemas.microsoft.com/office/drawing/2014/main" id="{B4390386-4958-4FB4-AB51-B4074962092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
        <p:nvSpPr>
          <p:cNvPr id="9" name="Text Placeholder 8">
            <a:extLst>
              <a:ext uri="{FF2B5EF4-FFF2-40B4-BE49-F238E27FC236}">
                <a16:creationId xmlns:a16="http://schemas.microsoft.com/office/drawing/2014/main" id="{25F2B69E-48BA-48A4-8BF7-DC8C32BFB6AF}"/>
              </a:ext>
            </a:extLst>
          </p:cNvPr>
          <p:cNvSpPr>
            <a:spLocks noGrp="1"/>
          </p:cNvSpPr>
          <p:nvPr>
            <p:ph type="body" idx="1"/>
          </p:nvPr>
        </p:nvSpPr>
        <p:spPr>
          <a:xfrm>
            <a:off x="348792" y="1713210"/>
            <a:ext cx="4148596" cy="461665"/>
          </a:xfrm>
          <a:solidFill>
            <a:schemeClr val="bg1"/>
          </a:solidFill>
        </p:spPr>
        <p:txBody>
          <a:bodyPr wrap="square">
            <a:spAutoFit/>
          </a:bodyPr>
          <a:lstStyle/>
          <a:p>
            <a:r>
              <a:rPr lang="en-US" dirty="0"/>
              <a:t>Born ONCE … Die TWICE</a:t>
            </a:r>
          </a:p>
        </p:txBody>
      </p:sp>
      <p:sp>
        <p:nvSpPr>
          <p:cNvPr id="11" name="Text Placeholder 10">
            <a:extLst>
              <a:ext uri="{FF2B5EF4-FFF2-40B4-BE49-F238E27FC236}">
                <a16:creationId xmlns:a16="http://schemas.microsoft.com/office/drawing/2014/main" id="{54BDB46A-A551-4F6E-BDBD-B36B5B034E9B}"/>
              </a:ext>
            </a:extLst>
          </p:cNvPr>
          <p:cNvSpPr>
            <a:spLocks noGrp="1"/>
          </p:cNvSpPr>
          <p:nvPr>
            <p:ph type="body" sz="quarter" idx="3"/>
          </p:nvPr>
        </p:nvSpPr>
        <p:spPr>
          <a:xfrm>
            <a:off x="4645026" y="1713210"/>
            <a:ext cx="4041775" cy="461665"/>
          </a:xfrm>
          <a:solidFill>
            <a:schemeClr val="bg1"/>
          </a:solidFill>
        </p:spPr>
        <p:txBody>
          <a:bodyPr>
            <a:spAutoFit/>
          </a:bodyPr>
          <a:lstStyle/>
          <a:p>
            <a:r>
              <a:rPr lang="en-US" dirty="0"/>
              <a:t>Born TWICE … Die ONCE</a:t>
            </a:r>
          </a:p>
        </p:txBody>
      </p:sp>
    </p:spTree>
    <p:extLst>
      <p:ext uri="{BB962C8B-B14F-4D97-AF65-F5344CB8AC3E}">
        <p14:creationId xmlns:p14="http://schemas.microsoft.com/office/powerpoint/2010/main" val="1860339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7773" y="644353"/>
            <a:ext cx="8229600" cy="5607689"/>
          </a:xfrm>
          <a:solidFill>
            <a:schemeClr val="bg1"/>
          </a:solidFill>
          <a:ln w="38100">
            <a:noFill/>
          </a:ln>
        </p:spPr>
        <p:txBody>
          <a:bodyPr>
            <a:spAutoFit/>
          </a:bodyPr>
          <a:lstStyle/>
          <a:p>
            <a:pPr marL="0" indent="0">
              <a:buNone/>
            </a:pPr>
            <a:r>
              <a:rPr lang="en-US" b="1" dirty="0">
                <a:latin typeface="Arial Narrow" panose="020B0606020202030204" pitchFamily="34" charset="0"/>
              </a:rPr>
              <a:t>Christians’ Triumph. Revelation 14:13</a:t>
            </a:r>
          </a:p>
          <a:p>
            <a:r>
              <a:rPr lang="en-US" b="1" dirty="0">
                <a:latin typeface="Arial Narrow" panose="020B0606020202030204" pitchFamily="34" charset="0"/>
              </a:rPr>
              <a:t>Rewarded for steadfastness (Chapters 20-22)</a:t>
            </a:r>
          </a:p>
          <a:p>
            <a:r>
              <a:rPr lang="en-US" b="1" dirty="0">
                <a:latin typeface="Arial Narrow" panose="020B0606020202030204" pitchFamily="34" charset="0"/>
              </a:rPr>
              <a:t>Encouraged to remain steadfast!</a:t>
            </a:r>
          </a:p>
          <a:p>
            <a:r>
              <a:rPr lang="en-US" b="1" dirty="0">
                <a:latin typeface="Arial Narrow" panose="020B0606020202030204" pitchFamily="34" charset="0"/>
              </a:rPr>
              <a:t>Die in the Lord – critical for those who were facing death that</a:t>
            </a:r>
            <a:r>
              <a:rPr lang="en-US" dirty="0">
                <a:latin typeface="Arial Narrow" panose="020B0606020202030204" pitchFamily="34" charset="0"/>
              </a:rPr>
              <a:t> “</a:t>
            </a:r>
            <a:r>
              <a:rPr lang="en-US" b="1" dirty="0">
                <a:latin typeface="Arial Narrow" panose="020B0606020202030204" pitchFamily="34" charset="0"/>
              </a:rPr>
              <a:t>very hour</a:t>
            </a:r>
            <a:r>
              <a:rPr lang="en-US" dirty="0">
                <a:latin typeface="Arial Narrow" panose="020B0606020202030204" pitchFamily="34" charset="0"/>
              </a:rPr>
              <a:t>!”</a:t>
            </a:r>
          </a:p>
          <a:p>
            <a:r>
              <a:rPr lang="en-US" b="1" dirty="0">
                <a:latin typeface="Arial Narrow" panose="020B0606020202030204" pitchFamily="34" charset="0"/>
              </a:rPr>
              <a:t>Be refreshed from their toils and labors. </a:t>
            </a:r>
            <a:br>
              <a:rPr lang="en-US" b="1" dirty="0">
                <a:latin typeface="Arial Narrow" panose="020B0606020202030204" pitchFamily="34" charset="0"/>
              </a:rPr>
            </a:br>
            <a:r>
              <a:rPr lang="en-US" b="1" dirty="0">
                <a:latin typeface="Arial Narrow" panose="020B0606020202030204" pitchFamily="34" charset="0"/>
              </a:rPr>
              <a:t>cf. 1 Corinthians 15:58</a:t>
            </a:r>
          </a:p>
          <a:p>
            <a:r>
              <a:rPr lang="en-US" b="1" dirty="0">
                <a:latin typeface="Arial Narrow" panose="020B0606020202030204" pitchFamily="34" charset="0"/>
              </a:rPr>
              <a:t>The quality of their deeds follows them – a divine record!</a:t>
            </a:r>
          </a:p>
          <a:p>
            <a:r>
              <a:rPr lang="en-US" b="1" dirty="0">
                <a:latin typeface="Arial Narrow" panose="020B0606020202030204" pitchFamily="34" charset="0"/>
              </a:rPr>
              <a:t>Testimony of their faith in Christ!</a:t>
            </a:r>
          </a:p>
        </p:txBody>
      </p:sp>
      <p:sp>
        <p:nvSpPr>
          <p:cNvPr id="4" name="Rectangle 3">
            <a:extLst>
              <a:ext uri="{FF2B5EF4-FFF2-40B4-BE49-F238E27FC236}">
                <a16:creationId xmlns:a16="http://schemas.microsoft.com/office/drawing/2014/main" id="{E796F6F1-A84A-4167-998D-A0BCDBA926D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177226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499" y="1237140"/>
            <a:ext cx="8300301" cy="5170646"/>
          </a:xfrm>
          <a:solidFill>
            <a:schemeClr val="bg1"/>
          </a:solidFill>
          <a:ln w="38100">
            <a:noFill/>
          </a:ln>
        </p:spPr>
        <p:txBody>
          <a:bodyPr wrap="square">
            <a:spAutoFit/>
          </a:bodyPr>
          <a:lstStyle/>
          <a:p>
            <a:pPr marL="0" indent="0">
              <a:spcBef>
                <a:spcPts val="0"/>
              </a:spcBef>
              <a:buNone/>
            </a:pPr>
            <a:r>
              <a:rPr lang="en-US" sz="3000" dirty="0">
                <a:latin typeface="Arial Narrow" panose="020B0606020202030204" pitchFamily="34" charset="0"/>
              </a:rPr>
              <a:t>The </a:t>
            </a:r>
            <a:r>
              <a:rPr lang="en-US" sz="3000" b="1" dirty="0">
                <a:latin typeface="Arial Narrow" panose="020B0606020202030204" pitchFamily="34" charset="0"/>
              </a:rPr>
              <a:t>number 666 </a:t>
            </a:r>
            <a:r>
              <a:rPr lang="en-US" sz="3000" dirty="0">
                <a:latin typeface="Arial Narrow" panose="020B0606020202030204" pitchFamily="34" charset="0"/>
              </a:rPr>
              <a:t>falls short of perfection …</a:t>
            </a:r>
          </a:p>
          <a:p>
            <a:pPr>
              <a:spcBef>
                <a:spcPts val="0"/>
              </a:spcBef>
            </a:pPr>
            <a:r>
              <a:rPr lang="en-US" sz="3000" dirty="0">
                <a:latin typeface="Arial Narrow" panose="020B0606020202030204" pitchFamily="34" charset="0"/>
              </a:rPr>
              <a:t>It means that </a:t>
            </a:r>
            <a:r>
              <a:rPr lang="en-US" sz="3000" b="1" dirty="0">
                <a:latin typeface="Arial Narrow" panose="020B0606020202030204" pitchFamily="34" charset="0"/>
              </a:rPr>
              <a:t>the combined forces of evil</a:t>
            </a:r>
            <a:r>
              <a:rPr lang="en-US" sz="3000" dirty="0">
                <a:latin typeface="Arial Narrow" panose="020B0606020202030204" pitchFamily="34" charset="0"/>
              </a:rPr>
              <a:t> – </a:t>
            </a:r>
            <a:r>
              <a:rPr lang="en-US" sz="3000" b="1" dirty="0">
                <a:latin typeface="Arial Narrow" panose="020B0606020202030204" pitchFamily="34" charset="0"/>
              </a:rPr>
              <a:t>dragon, Roman political power</a:t>
            </a:r>
            <a:r>
              <a:rPr lang="en-US" sz="3000" dirty="0">
                <a:latin typeface="Arial Narrow" panose="020B0606020202030204" pitchFamily="34" charset="0"/>
              </a:rPr>
              <a:t>, and </a:t>
            </a:r>
            <a:r>
              <a:rPr lang="en-US" sz="3000" b="1" dirty="0">
                <a:latin typeface="Arial Narrow" panose="020B0606020202030204" pitchFamily="34" charset="0"/>
              </a:rPr>
              <a:t>false religion</a:t>
            </a:r>
            <a:r>
              <a:rPr lang="en-US" sz="3000" dirty="0">
                <a:latin typeface="Arial Narrow" panose="020B0606020202030204" pitchFamily="34" charset="0"/>
              </a:rPr>
              <a:t> – equal the number of “</a:t>
            </a:r>
            <a:r>
              <a:rPr lang="en-US" sz="3000" b="1" u="sng" dirty="0">
                <a:latin typeface="Arial Narrow" panose="020B0606020202030204" pitchFamily="34" charset="0"/>
              </a:rPr>
              <a:t>man</a:t>
            </a:r>
            <a:r>
              <a:rPr lang="en-US" sz="3000" dirty="0">
                <a:latin typeface="Arial Narrow" panose="020B0606020202030204" pitchFamily="34" charset="0"/>
              </a:rPr>
              <a:t>” and “</a:t>
            </a:r>
            <a:r>
              <a:rPr lang="en-US" sz="3000" b="1" u="sng" dirty="0">
                <a:latin typeface="Arial Narrow" panose="020B0606020202030204" pitchFamily="34" charset="0"/>
              </a:rPr>
              <a:t>the beast</a:t>
            </a:r>
            <a:r>
              <a:rPr lang="en-US" sz="3000" dirty="0">
                <a:latin typeface="Arial Narrow" panose="020B0606020202030204" pitchFamily="34" charset="0"/>
              </a:rPr>
              <a:t>” …</a:t>
            </a:r>
          </a:p>
          <a:p>
            <a:pPr>
              <a:spcBef>
                <a:spcPts val="0"/>
              </a:spcBef>
            </a:pPr>
            <a:r>
              <a:rPr lang="en-US" sz="3000" dirty="0">
                <a:latin typeface="Arial Narrow" panose="020B0606020202030204" pitchFamily="34" charset="0"/>
              </a:rPr>
              <a:t>Evil to the highest degree – will not win!</a:t>
            </a:r>
          </a:p>
          <a:p>
            <a:pPr>
              <a:spcBef>
                <a:spcPts val="0"/>
              </a:spcBef>
            </a:pPr>
            <a:r>
              <a:rPr lang="en-US" sz="3000" dirty="0">
                <a:latin typeface="Arial Narrow" panose="020B0606020202030204" pitchFamily="34" charset="0"/>
              </a:rPr>
              <a:t>All who trust in man are destined to lose!</a:t>
            </a:r>
          </a:p>
          <a:p>
            <a:pPr>
              <a:spcBef>
                <a:spcPts val="0"/>
              </a:spcBef>
            </a:pPr>
            <a:r>
              <a:rPr lang="en-US" sz="3000" dirty="0">
                <a:latin typeface="Arial Narrow" panose="020B0606020202030204" pitchFamily="34" charset="0"/>
              </a:rPr>
              <a:t>The</a:t>
            </a:r>
            <a:r>
              <a:rPr lang="en-US" sz="3000" b="1" dirty="0">
                <a:latin typeface="Arial Narrow" panose="020B0606020202030204" pitchFamily="34" charset="0"/>
              </a:rPr>
              <a:t> fundamental difference</a:t>
            </a:r>
            <a:r>
              <a:rPr lang="en-US" sz="3000" dirty="0">
                <a:latin typeface="Arial Narrow" panose="020B0606020202030204" pitchFamily="34" charset="0"/>
              </a:rPr>
              <a:t> between the lost and saved is the one in whom one places his </a:t>
            </a:r>
            <a:r>
              <a:rPr lang="en-US" sz="3000" b="1" dirty="0">
                <a:latin typeface="Arial Narrow" panose="020B0606020202030204" pitchFamily="34" charset="0"/>
              </a:rPr>
              <a:t>trust – </a:t>
            </a:r>
            <a:br>
              <a:rPr lang="en-US" sz="3000" b="1" dirty="0">
                <a:latin typeface="Arial Narrow" panose="020B0606020202030204" pitchFamily="34" charset="0"/>
              </a:rPr>
            </a:br>
            <a:r>
              <a:rPr lang="en-US" sz="3000" b="1" dirty="0">
                <a:latin typeface="Arial Narrow" panose="020B0606020202030204" pitchFamily="34" charset="0"/>
              </a:rPr>
              <a:t>God or man</a:t>
            </a:r>
            <a:r>
              <a:rPr lang="en-US" sz="3000" dirty="0">
                <a:latin typeface="Arial Narrow" panose="020B0606020202030204" pitchFamily="34" charset="0"/>
              </a:rPr>
              <a:t>?</a:t>
            </a:r>
          </a:p>
          <a:p>
            <a:pPr>
              <a:spcBef>
                <a:spcPts val="0"/>
              </a:spcBef>
            </a:pPr>
            <a:r>
              <a:rPr lang="en-US" sz="3000" dirty="0">
                <a:latin typeface="Arial Narrow" panose="020B0606020202030204" pitchFamily="34" charset="0"/>
              </a:rPr>
              <a:t>This was true at this time – and it remains true in our time!</a:t>
            </a:r>
          </a:p>
        </p:txBody>
      </p:sp>
      <p:sp>
        <p:nvSpPr>
          <p:cNvPr id="5" name="Title 1"/>
          <p:cNvSpPr>
            <a:spLocks noGrp="1"/>
          </p:cNvSpPr>
          <p:nvPr>
            <p:ph type="title"/>
          </p:nvPr>
        </p:nvSpPr>
        <p:spPr>
          <a:xfrm>
            <a:off x="457200" y="436722"/>
            <a:ext cx="8229600" cy="769441"/>
          </a:xfrm>
        </p:spPr>
        <p:txBody>
          <a:bodyPr>
            <a:spAutoFit/>
          </a:bodyPr>
          <a:lstStyle/>
          <a:p>
            <a:r>
              <a:rPr lang="en-US" b="1" u="sng" dirty="0">
                <a:solidFill>
                  <a:schemeClr val="bg1"/>
                </a:solidFill>
                <a:latin typeface="Arial" panose="020B0604020202020204" pitchFamily="34" charset="0"/>
                <a:cs typeface="Arial" panose="020B0604020202020204" pitchFamily="34" charset="0"/>
              </a:rPr>
              <a:t>Contrast: The Number 666</a:t>
            </a:r>
            <a:endParaRPr lang="en-US" b="1" dirty="0">
              <a:solidFill>
                <a:schemeClr val="bg1"/>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D1C5C13-B91F-4253-95CA-0AE7AB02C0B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defTabSz="457200"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From Revelation 13:18</a:t>
            </a:r>
          </a:p>
        </p:txBody>
      </p:sp>
    </p:spTree>
    <p:extLst>
      <p:ext uri="{BB962C8B-B14F-4D97-AF65-F5344CB8AC3E}">
        <p14:creationId xmlns:p14="http://schemas.microsoft.com/office/powerpoint/2010/main" val="1066433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38250"/>
            <a:ext cx="8229600" cy="2357568"/>
          </a:xfrm>
          <a:solidFill>
            <a:schemeClr val="bg1"/>
          </a:solidFill>
          <a:ln w="38100">
            <a:noFill/>
          </a:ln>
        </p:spPr>
        <p:txBody>
          <a:bodyPr>
            <a:spAutoFit/>
          </a:bodyPr>
          <a:lstStyle/>
          <a:p>
            <a:pPr marL="0" indent="0" algn="ctr">
              <a:buNone/>
            </a:pPr>
            <a:r>
              <a:rPr lang="en-US" b="1" dirty="0">
                <a:latin typeface="Arial Narrow" panose="020B0606020202030204" pitchFamily="34" charset="0"/>
              </a:rPr>
              <a:t>Revelation 14:14-20</a:t>
            </a:r>
          </a:p>
          <a:p>
            <a:pPr marL="0" indent="0" algn="ctr">
              <a:buNone/>
            </a:pPr>
            <a:endParaRPr lang="en-US" b="1" dirty="0">
              <a:latin typeface="Arial Narrow" panose="020B0606020202030204" pitchFamily="34" charset="0"/>
            </a:endParaRPr>
          </a:p>
          <a:p>
            <a:r>
              <a:rPr lang="en-US" b="1" dirty="0">
                <a:latin typeface="Arial Narrow" panose="020B0606020202030204" pitchFamily="34" charset="0"/>
              </a:rPr>
              <a:t>Judgment is coming!</a:t>
            </a:r>
          </a:p>
          <a:p>
            <a:r>
              <a:rPr lang="en-US" b="1" dirty="0">
                <a:latin typeface="Arial Narrow" panose="020B0606020202030204" pitchFamily="34" charset="0"/>
              </a:rPr>
              <a:t>Reaping takes place.</a:t>
            </a:r>
            <a:endParaRPr lang="en-US" dirty="0">
              <a:latin typeface="Arial Narrow" panose="020B0606020202030204" pitchFamily="34" charset="0"/>
            </a:endParaRPr>
          </a:p>
        </p:txBody>
      </p:sp>
      <p:sp>
        <p:nvSpPr>
          <p:cNvPr id="4" name="Rectangle 3">
            <a:extLst>
              <a:ext uri="{FF2B5EF4-FFF2-40B4-BE49-F238E27FC236}">
                <a16:creationId xmlns:a16="http://schemas.microsoft.com/office/drawing/2014/main" id="{E796F6F1-A84A-4167-998D-A0BCDBA926D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748160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940" y="1247776"/>
            <a:ext cx="8432276" cy="3613297"/>
          </a:xfrm>
          <a:solidFill>
            <a:schemeClr val="bg1"/>
          </a:solidFill>
          <a:ln w="38100">
            <a:noFill/>
          </a:ln>
        </p:spPr>
        <p:txBody>
          <a:bodyPr wrap="square">
            <a:spAutoFit/>
          </a:bodyPr>
          <a:lstStyle/>
          <a:p>
            <a:pPr marL="0" indent="0">
              <a:buNone/>
            </a:pPr>
            <a:r>
              <a:rPr lang="en-US" b="1" u="sng" dirty="0">
                <a:latin typeface="Arial Narrow" panose="020B0606020202030204" pitchFamily="34" charset="0"/>
                <a:cs typeface="Arial" panose="020B0604020202020204" pitchFamily="34" charset="0"/>
              </a:rPr>
              <a:t>Judgment of Wicked Babylon</a:t>
            </a:r>
            <a:r>
              <a:rPr lang="en-US" b="1" dirty="0">
                <a:latin typeface="Arial Narrow" panose="020B0606020202030204" pitchFamily="34" charset="0"/>
                <a:cs typeface="Arial" panose="020B0604020202020204" pitchFamily="34" charset="0"/>
              </a:rPr>
              <a:t>. Revelation 14:8</a:t>
            </a:r>
          </a:p>
          <a:p>
            <a:r>
              <a:rPr lang="en-US" b="1" dirty="0">
                <a:latin typeface="Arial" panose="020B0604020202020204" pitchFamily="34" charset="0"/>
                <a:cs typeface="Arial" panose="020B0604020202020204" pitchFamily="34" charset="0"/>
              </a:rPr>
              <a:t>Consequences</a:t>
            </a:r>
            <a:r>
              <a:rPr lang="en-US" dirty="0">
                <a:latin typeface="Arial" panose="020B0604020202020204" pitchFamily="34" charset="0"/>
                <a:cs typeface="Arial" panose="020B0604020202020204" pitchFamily="34" charset="0"/>
              </a:rPr>
              <a:t> – </a:t>
            </a:r>
            <a:r>
              <a:rPr lang="en-US" b="1" dirty="0">
                <a:latin typeface="Arial" panose="020B0604020202020204" pitchFamily="34" charset="0"/>
                <a:cs typeface="Arial" panose="020B0604020202020204" pitchFamily="34" charset="0"/>
              </a:rPr>
              <a:t>More in Chapters 17, 18</a:t>
            </a:r>
          </a:p>
          <a:p>
            <a:r>
              <a:rPr lang="en-US" b="1" dirty="0">
                <a:latin typeface="Arial" panose="020B0604020202020204" pitchFamily="34" charset="0"/>
                <a:cs typeface="Arial" panose="020B0604020202020204" pitchFamily="34" charset="0"/>
              </a:rPr>
              <a:t>Brought by</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another angel</a:t>
            </a:r>
            <a:r>
              <a:rPr lang="en-US" i="1" dirty="0">
                <a:latin typeface="Arial" panose="020B0604020202020204" pitchFamily="34" charset="0"/>
                <a:cs typeface="Arial" panose="020B0604020202020204" pitchFamily="34" charset="0"/>
              </a:rPr>
              <a:t>”</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Fallen, Fallen</a:t>
            </a:r>
            <a:r>
              <a:rPr lang="en-US" i="1" dirty="0">
                <a:latin typeface="Arial" panose="020B0604020202020204" pitchFamily="34" charset="0"/>
                <a:cs typeface="Arial" panose="020B0604020202020204" pitchFamily="34" charset="0"/>
              </a:rPr>
              <a:t>”</a:t>
            </a:r>
          </a:p>
          <a:p>
            <a:pPr lvl="1"/>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Babylon the Great</a:t>
            </a:r>
            <a:r>
              <a:rPr lang="en-US" dirty="0">
                <a:latin typeface="Arial" panose="020B0604020202020204" pitchFamily="34" charset="0"/>
                <a:cs typeface="Arial" panose="020B0604020202020204" pitchFamily="34" charset="0"/>
              </a:rPr>
              <a:t>”</a:t>
            </a:r>
          </a:p>
          <a:p>
            <a:pPr lvl="2"/>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Babylon</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used six times in the book of Revelation. (14:8; 16:19; 17:5; 18:2,10,21)</a:t>
            </a:r>
          </a:p>
        </p:txBody>
      </p:sp>
      <p:sp>
        <p:nvSpPr>
          <p:cNvPr id="4" name="Rectangle 3">
            <a:extLst>
              <a:ext uri="{FF2B5EF4-FFF2-40B4-BE49-F238E27FC236}">
                <a16:creationId xmlns:a16="http://schemas.microsoft.com/office/drawing/2014/main" id="{A315435E-F7D5-48E0-95B9-EB9E7B3AB5D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3301528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2052"/>
            <a:ext cx="8229600" cy="5250668"/>
          </a:xfrm>
          <a:solidFill>
            <a:schemeClr val="bg1"/>
          </a:solidFill>
          <a:ln w="38100">
            <a:noFill/>
          </a:ln>
        </p:spPr>
        <p:txBody>
          <a:bodyPr>
            <a:spAutoFit/>
          </a:bodyPr>
          <a:lstStyle/>
          <a:p>
            <a:pPr marL="0" indent="0">
              <a:buNone/>
            </a:pPr>
            <a:r>
              <a:rPr lang="en-US" b="1" u="sng" dirty="0">
                <a:solidFill>
                  <a:prstClr val="black"/>
                </a:solidFill>
                <a:latin typeface="Arial Narrow" panose="020B0606020202030204" pitchFamily="34" charset="0"/>
                <a:cs typeface="Arial" panose="020B0604020202020204" pitchFamily="34" charset="0"/>
              </a:rPr>
              <a:t>Judgment of Wicked Babylon</a:t>
            </a:r>
            <a:r>
              <a:rPr lang="en-US" b="1" dirty="0">
                <a:solidFill>
                  <a:prstClr val="black"/>
                </a:solidFill>
                <a:latin typeface="Arial Narrow" panose="020B0606020202030204" pitchFamily="34" charset="0"/>
                <a:cs typeface="Arial" panose="020B0604020202020204" pitchFamily="34" charset="0"/>
              </a:rPr>
              <a:t>. Revelation 14:8</a:t>
            </a:r>
            <a:endParaRPr lang="en-US" sz="4100" b="1" dirty="0">
              <a:latin typeface="Arial" panose="020B0604020202020204" pitchFamily="34" charset="0"/>
              <a:cs typeface="Arial" panose="020B0604020202020204" pitchFamily="34" charset="0"/>
            </a:endParaRPr>
          </a:p>
          <a:p>
            <a:pPr>
              <a:spcBef>
                <a:spcPts val="1200"/>
              </a:spcBef>
            </a:pPr>
            <a:r>
              <a:rPr lang="en-US" b="1" dirty="0">
                <a:latin typeface="Arial Narrow" panose="020B0606020202030204" pitchFamily="34" charset="0"/>
                <a:cs typeface="Arial" panose="020B0604020202020204" pitchFamily="34" charset="0"/>
              </a:rPr>
              <a:t>Consequences</a:t>
            </a:r>
            <a:r>
              <a:rPr lang="en-US" dirty="0">
                <a:latin typeface="Arial Narrow" panose="020B0606020202030204" pitchFamily="34" charset="0"/>
                <a:cs typeface="Arial" panose="020B0604020202020204" pitchFamily="34" charset="0"/>
              </a:rPr>
              <a:t> – </a:t>
            </a:r>
            <a:r>
              <a:rPr lang="en-US" b="1" dirty="0">
                <a:latin typeface="Arial Narrow" panose="020B0606020202030204" pitchFamily="34" charset="0"/>
                <a:cs typeface="Arial" panose="020B0604020202020204" pitchFamily="34" charset="0"/>
              </a:rPr>
              <a:t>More in Chapters 17, 18</a:t>
            </a:r>
          </a:p>
          <a:p>
            <a:pPr lvl="1"/>
            <a:r>
              <a:rPr lang="en-US" sz="3600" b="1" dirty="0">
                <a:latin typeface="Arial Narrow" panose="020B0606020202030204" pitchFamily="34" charset="0"/>
                <a:cs typeface="Arial" panose="020B0604020202020204" pitchFamily="34" charset="0"/>
              </a:rPr>
              <a:t>Old Testament Babylon was a place of arrogance and rebellion against God.</a:t>
            </a:r>
            <a:br>
              <a:rPr lang="en-US" sz="2600" b="1" dirty="0">
                <a:latin typeface="Arial" panose="020B0604020202020204" pitchFamily="34" charset="0"/>
                <a:cs typeface="Arial" panose="020B0604020202020204" pitchFamily="34" charset="0"/>
              </a:rPr>
            </a:br>
            <a:r>
              <a:rPr lang="en-US" sz="3300" b="1" dirty="0">
                <a:latin typeface="Arial" panose="020B0604020202020204" pitchFamily="34" charset="0"/>
                <a:cs typeface="Arial" panose="020B0604020202020204" pitchFamily="34" charset="0"/>
              </a:rPr>
              <a:t>NOTE: Isaiah 13:17-22; 21:9; 47:5-9; 48:14; Jeremiah 50:32, 38; 51:7-8</a:t>
            </a:r>
          </a:p>
          <a:p>
            <a:pPr>
              <a:spcBef>
                <a:spcPts val="1200"/>
              </a:spcBef>
            </a:pPr>
            <a:r>
              <a:rPr lang="en-US" b="1" dirty="0">
                <a:latin typeface="Arial Narrow" panose="020B0606020202030204" pitchFamily="34" charset="0"/>
                <a:cs typeface="Arial" panose="020B0604020202020204" pitchFamily="34" charset="0"/>
              </a:rPr>
              <a:t>It was so wicked God overthrew it completely; it was never rebuilt.</a:t>
            </a:r>
          </a:p>
          <a:p>
            <a:pPr>
              <a:spcBef>
                <a:spcPts val="1200"/>
              </a:spcBef>
            </a:pPr>
            <a:r>
              <a:rPr lang="en-US" b="1" dirty="0">
                <a:latin typeface="Arial Narrow" panose="020B0606020202030204" pitchFamily="34" charset="0"/>
                <a:cs typeface="Arial" panose="020B0604020202020204" pitchFamily="34" charset="0"/>
              </a:rPr>
              <a:t>Repetition for tragic emphasis (prophetic)</a:t>
            </a:r>
          </a:p>
        </p:txBody>
      </p:sp>
      <p:sp>
        <p:nvSpPr>
          <p:cNvPr id="4" name="Rectangle 3">
            <a:extLst>
              <a:ext uri="{FF2B5EF4-FFF2-40B4-BE49-F238E27FC236}">
                <a16:creationId xmlns:a16="http://schemas.microsoft.com/office/drawing/2014/main" id="{A8054D36-B6DF-4F17-ACBF-DE839695BD2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1157820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3952"/>
            <a:ext cx="8229600" cy="4524315"/>
          </a:xfrm>
          <a:solidFill>
            <a:schemeClr val="bg1"/>
          </a:solidFill>
          <a:ln w="38100">
            <a:noFill/>
          </a:ln>
        </p:spPr>
        <p:txBody>
          <a:bodyPr>
            <a:spAutoFit/>
          </a:bodyPr>
          <a:lstStyle/>
          <a:p>
            <a:pPr marL="0" indent="0">
              <a:buNone/>
            </a:pPr>
            <a:r>
              <a:rPr lang="en-US" b="1" u="sng" dirty="0">
                <a:latin typeface="Arial Narrow" panose="020B0606020202030204" pitchFamily="34" charset="0"/>
                <a:cs typeface="Arial" panose="020B0604020202020204" pitchFamily="34" charset="0"/>
              </a:rPr>
              <a:t>Judgment of Wicked Babylon</a:t>
            </a:r>
            <a:r>
              <a:rPr lang="en-US" b="1" dirty="0">
                <a:latin typeface="Arial Narrow" panose="020B060602020203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Revelation 14:8</a:t>
            </a:r>
          </a:p>
          <a:p>
            <a:pPr marL="0" indent="0">
              <a:buNone/>
            </a:pPr>
            <a:endParaRPr lang="en-US" b="1" u="sng" dirty="0">
              <a:latin typeface="Arial Narrow" panose="020B0606020202030204" pitchFamily="34" charset="0"/>
              <a:cs typeface="Arial" panose="020B0604020202020204" pitchFamily="34" charset="0"/>
            </a:endParaRPr>
          </a:p>
          <a:p>
            <a:r>
              <a:rPr lang="en-US" dirty="0">
                <a:latin typeface="Arial Narrow" panose="020B0606020202030204" pitchFamily="34" charset="0"/>
              </a:rPr>
              <a:t>Babylon is symbolic for Rome.</a:t>
            </a:r>
          </a:p>
          <a:p>
            <a:r>
              <a:rPr lang="en-US" dirty="0">
                <a:latin typeface="Arial Narrow" panose="020B0606020202030204" pitchFamily="34" charset="0"/>
              </a:rPr>
              <a:t>Seducer of the world (Jeremiah 51:1-7)</a:t>
            </a:r>
          </a:p>
          <a:p>
            <a:r>
              <a:rPr lang="en-US" dirty="0">
                <a:latin typeface="Arial Narrow" panose="020B0606020202030204" pitchFamily="34" charset="0"/>
              </a:rPr>
              <a:t>All nations made to drink of the wine of </a:t>
            </a:r>
            <a:r>
              <a:rPr lang="en-US" i="1" dirty="0">
                <a:latin typeface="Arial Narrow" panose="020B0606020202030204" pitchFamily="34" charset="0"/>
              </a:rPr>
              <a:t>“the wrath of her fornication.”</a:t>
            </a:r>
          </a:p>
          <a:p>
            <a:r>
              <a:rPr lang="en-US" dirty="0">
                <a:latin typeface="Arial Narrow" panose="020B0606020202030204" pitchFamily="34" charset="0"/>
              </a:rPr>
              <a:t>Defeat is so certain, victory can be claimed before the battle is even fought!</a:t>
            </a:r>
          </a:p>
        </p:txBody>
      </p:sp>
      <p:sp>
        <p:nvSpPr>
          <p:cNvPr id="4" name="Rectangle 3">
            <a:extLst>
              <a:ext uri="{FF2B5EF4-FFF2-40B4-BE49-F238E27FC236}">
                <a16:creationId xmlns:a16="http://schemas.microsoft.com/office/drawing/2014/main" id="{351103F0-270E-4ADF-8DBC-DBDD43348A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190081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7071" y="445904"/>
            <a:ext cx="8352149" cy="6047809"/>
          </a:xfrm>
          <a:solidFill>
            <a:schemeClr val="bg1"/>
          </a:solidFill>
          <a:ln w="38100">
            <a:noFill/>
          </a:ln>
        </p:spPr>
        <p:txBody>
          <a:bodyPr wrap="square">
            <a:spAutoFit/>
          </a:bodyPr>
          <a:lstStyle/>
          <a:p>
            <a:pPr marL="0" indent="0">
              <a:spcBef>
                <a:spcPts val="0"/>
              </a:spcBef>
              <a:buNone/>
            </a:pPr>
            <a:r>
              <a:rPr lang="en-US" b="1" u="sng" dirty="0">
                <a:latin typeface="Arial Narrow" panose="020B0606020202030204" pitchFamily="34" charset="0"/>
                <a:cs typeface="Arial" panose="020B0604020202020204" pitchFamily="34" charset="0"/>
              </a:rPr>
              <a:t>Judgment of Wicked Babylon.</a:t>
            </a:r>
            <a:r>
              <a:rPr lang="en-US" b="1" dirty="0">
                <a:latin typeface="Arial Narrow" panose="020B060602020203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Revelation 14:8</a:t>
            </a:r>
          </a:p>
          <a:p>
            <a:pPr marL="0" indent="0">
              <a:spcBef>
                <a:spcPts val="0"/>
              </a:spcBef>
              <a:buNone/>
            </a:pPr>
            <a:r>
              <a:rPr lang="en-US" b="1" dirty="0">
                <a:latin typeface="Arial Narrow" panose="020B0606020202030204" pitchFamily="34" charset="0"/>
                <a:cs typeface="Arial" panose="020B0604020202020204" pitchFamily="34" charset="0"/>
              </a:rPr>
              <a:t>cf. Chapters 17-18</a:t>
            </a:r>
          </a:p>
          <a:p>
            <a:pPr>
              <a:spcBef>
                <a:spcPts val="0"/>
              </a:spcBef>
            </a:pPr>
            <a:r>
              <a:rPr lang="en-US" dirty="0">
                <a:latin typeface="Arial Narrow" panose="020B0606020202030204" pitchFamily="34" charset="0"/>
              </a:rPr>
              <a:t>It is true that Jerusalem was described by the Jewish prophet</a:t>
            </a:r>
            <a:r>
              <a:rPr lang="en-US" sz="3500" b="1" dirty="0">
                <a:latin typeface="Arial Narrow" panose="020B0606020202030204" pitchFamily="34" charset="0"/>
              </a:rPr>
              <a:t>s</a:t>
            </a:r>
            <a:r>
              <a:rPr lang="en-US" dirty="0">
                <a:latin typeface="Arial Narrow" panose="020B0606020202030204" pitchFamily="34" charset="0"/>
              </a:rPr>
              <a:t> as a “</a:t>
            </a:r>
            <a:r>
              <a:rPr lang="en-US" i="1" dirty="0">
                <a:latin typeface="Arial Narrow" panose="020B0606020202030204" pitchFamily="34" charset="0"/>
              </a:rPr>
              <a:t>harlot”</a:t>
            </a:r>
            <a:r>
              <a:rPr lang="en-US" dirty="0">
                <a:latin typeface="Arial Narrow" panose="020B0606020202030204" pitchFamily="34" charset="0"/>
              </a:rPr>
              <a:t> (Ezekiel 16), </a:t>
            </a:r>
            <a:r>
              <a:rPr lang="en-US" sz="3000" dirty="0">
                <a:latin typeface="Arial Narrow" panose="020B0606020202030204" pitchFamily="34" charset="0"/>
              </a:rPr>
              <a:t>[Samaria “</a:t>
            </a:r>
            <a:r>
              <a:rPr lang="en-US" sz="3000" dirty="0" err="1">
                <a:latin typeface="Arial Narrow" panose="020B0606020202030204" pitchFamily="34" charset="0"/>
              </a:rPr>
              <a:t>Oholah</a:t>
            </a:r>
            <a:r>
              <a:rPr lang="en-US" sz="3000" dirty="0">
                <a:latin typeface="Arial Narrow" panose="020B0606020202030204" pitchFamily="34" charset="0"/>
              </a:rPr>
              <a:t>” and Jerusalem “</a:t>
            </a:r>
            <a:r>
              <a:rPr lang="en-US" sz="3000" dirty="0" err="1">
                <a:latin typeface="Arial Narrow" panose="020B0606020202030204" pitchFamily="34" charset="0"/>
              </a:rPr>
              <a:t>Oholibah</a:t>
            </a:r>
            <a:r>
              <a:rPr lang="en-US" sz="3000" dirty="0">
                <a:latin typeface="Arial Narrow" panose="020B0606020202030204" pitchFamily="34" charset="0"/>
              </a:rPr>
              <a:t>” Ezekiel 23], </a:t>
            </a:r>
            <a:r>
              <a:rPr lang="en-US" dirty="0">
                <a:latin typeface="Arial Narrow" panose="020B0606020202030204" pitchFamily="34" charset="0"/>
              </a:rPr>
              <a:t>but she is not the only Old Testament city to wear such a name.</a:t>
            </a:r>
          </a:p>
          <a:p>
            <a:pPr>
              <a:spcBef>
                <a:spcPts val="0"/>
              </a:spcBef>
            </a:pPr>
            <a:r>
              <a:rPr lang="en-US" u="sng" dirty="0">
                <a:latin typeface="Arial Narrow" panose="020B0606020202030204" pitchFamily="34" charset="0"/>
              </a:rPr>
              <a:t>Nineveh</a:t>
            </a:r>
            <a:r>
              <a:rPr lang="en-US" dirty="0">
                <a:latin typeface="Arial Narrow" panose="020B0606020202030204" pitchFamily="34" charset="0"/>
              </a:rPr>
              <a:t> was called a </a:t>
            </a:r>
            <a:r>
              <a:rPr lang="en-US" i="1" dirty="0">
                <a:latin typeface="Arial Narrow" panose="020B0606020202030204" pitchFamily="34" charset="0"/>
              </a:rPr>
              <a:t>“harlot” </a:t>
            </a:r>
            <a:r>
              <a:rPr lang="en-US" dirty="0">
                <a:latin typeface="Arial Narrow" panose="020B0606020202030204" pitchFamily="34" charset="0"/>
              </a:rPr>
              <a:t>(Nahum 3:4), as was </a:t>
            </a:r>
            <a:r>
              <a:rPr lang="en-US" u="sng" dirty="0">
                <a:latin typeface="Arial Narrow" panose="020B0606020202030204" pitchFamily="34" charset="0"/>
              </a:rPr>
              <a:t>Tyre</a:t>
            </a:r>
            <a:r>
              <a:rPr lang="en-US" dirty="0">
                <a:latin typeface="Arial Narrow" panose="020B0606020202030204" pitchFamily="34" charset="0"/>
              </a:rPr>
              <a:t> (Isaiah 23:15-16; Ezekiel 26, 27), and </a:t>
            </a:r>
            <a:r>
              <a:rPr lang="en-US" u="sng" dirty="0">
                <a:latin typeface="Arial Narrow" panose="020B0606020202030204" pitchFamily="34" charset="0"/>
              </a:rPr>
              <a:t>Babylon</a:t>
            </a:r>
            <a:r>
              <a:rPr lang="en-US" dirty="0">
                <a:latin typeface="Arial Narrow" panose="020B0606020202030204" pitchFamily="34" charset="0"/>
              </a:rPr>
              <a:t> (Isaiah 47; Jeremiah 50, 51).</a:t>
            </a:r>
          </a:p>
          <a:p>
            <a:pPr>
              <a:spcBef>
                <a:spcPts val="0"/>
              </a:spcBef>
            </a:pPr>
            <a:r>
              <a:rPr lang="en-US" dirty="0">
                <a:latin typeface="Arial Narrow" panose="020B0606020202030204" pitchFamily="34" charset="0"/>
              </a:rPr>
              <a:t>Much of the imagery found in Revelation 18 is that which is found in these Old Testament references of pagan cities which had committed spiritual harlotry.</a:t>
            </a:r>
          </a:p>
        </p:txBody>
      </p:sp>
      <p:sp>
        <p:nvSpPr>
          <p:cNvPr id="4" name="Rectangle 3">
            <a:extLst>
              <a:ext uri="{FF2B5EF4-FFF2-40B4-BE49-F238E27FC236}">
                <a16:creationId xmlns:a16="http://schemas.microsoft.com/office/drawing/2014/main" id="{351103F0-270E-4ADF-8DBC-DBDD43348A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90123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7645" y="463096"/>
            <a:ext cx="8371002" cy="5970865"/>
          </a:xfrm>
          <a:solidFill>
            <a:schemeClr val="bg1"/>
          </a:solidFill>
          <a:ln w="38100">
            <a:noFill/>
          </a:ln>
        </p:spPr>
        <p:txBody>
          <a:bodyPr wrap="square">
            <a:spAutoFit/>
          </a:bodyPr>
          <a:lstStyle/>
          <a:p>
            <a:pPr marL="0" indent="0">
              <a:spcBef>
                <a:spcPts val="0"/>
              </a:spcBef>
              <a:buNone/>
            </a:pPr>
            <a:r>
              <a:rPr lang="en-US" sz="2600" b="1" u="sng" dirty="0">
                <a:solidFill>
                  <a:prstClr val="black"/>
                </a:solidFill>
                <a:latin typeface="Arial Narrow" panose="020B0606020202030204" pitchFamily="34" charset="0"/>
                <a:cs typeface="Arial" panose="020B0604020202020204" pitchFamily="34" charset="0"/>
              </a:rPr>
              <a:t>Judgment of Wicked Babylon</a:t>
            </a:r>
            <a:r>
              <a:rPr lang="en-US" sz="2600" b="1" dirty="0">
                <a:solidFill>
                  <a:prstClr val="black"/>
                </a:solidFill>
                <a:latin typeface="Arial Narrow" panose="020B0606020202030204" pitchFamily="34" charset="0"/>
                <a:cs typeface="Arial" panose="020B0604020202020204" pitchFamily="34" charset="0"/>
              </a:rPr>
              <a:t>. Revelation 14:8</a:t>
            </a:r>
            <a:endParaRPr lang="en-US" sz="2600" b="1" u="sng" dirty="0">
              <a:latin typeface="Arial Narrow" panose="020B0606020202030204" pitchFamily="34" charset="0"/>
              <a:cs typeface="Arial" panose="020B0604020202020204" pitchFamily="34" charset="0"/>
            </a:endParaRPr>
          </a:p>
          <a:p>
            <a:pPr>
              <a:spcBef>
                <a:spcPts val="0"/>
              </a:spcBef>
            </a:pPr>
            <a:r>
              <a:rPr lang="en-US" sz="2600" dirty="0">
                <a:latin typeface="Arial Narrow" panose="020B0606020202030204" pitchFamily="34" charset="0"/>
              </a:rPr>
              <a:t>“Some expositors identify Jerusalem as the Babylon / harlot of the book of Revelation, and they see the fall of Jerusalem in A.D. 70 at the hands of the Romans as the battle of Armageddon.</a:t>
            </a:r>
          </a:p>
          <a:p>
            <a:pPr lvl="1">
              <a:spcBef>
                <a:spcPts val="0"/>
              </a:spcBef>
            </a:pPr>
            <a:r>
              <a:rPr lang="en-US" sz="2600" dirty="0">
                <a:latin typeface="Arial Narrow" panose="020B0606020202030204" pitchFamily="34" charset="0"/>
              </a:rPr>
              <a:t>Such an interpretation radically changes the thrust of the visions.</a:t>
            </a:r>
          </a:p>
          <a:p>
            <a:pPr>
              <a:spcBef>
                <a:spcPts val="0"/>
              </a:spcBef>
            </a:pPr>
            <a:r>
              <a:rPr lang="en-US" sz="2600" dirty="0">
                <a:latin typeface="Arial Narrow" panose="020B0606020202030204" pitchFamily="34" charset="0"/>
              </a:rPr>
              <a:t>“NOTE: The beast (Roman Empire) and the false prophet (paganism) are the ones being punished by God.</a:t>
            </a:r>
          </a:p>
          <a:p>
            <a:pPr>
              <a:spcBef>
                <a:spcPts val="0"/>
              </a:spcBef>
            </a:pPr>
            <a:r>
              <a:rPr lang="en-US" sz="2600" dirty="0">
                <a:latin typeface="Arial Narrow" panose="020B0606020202030204" pitchFamily="34" charset="0"/>
              </a:rPr>
              <a:t>“Other Scriptures did prophesy that God would use the Romans to destroy Jerusalem (Matt. 24; Luke 17, 21), but those are different contexts than Revelation.</a:t>
            </a:r>
          </a:p>
          <a:p>
            <a:pPr>
              <a:spcBef>
                <a:spcPts val="0"/>
              </a:spcBef>
            </a:pPr>
            <a:r>
              <a:rPr lang="en-US" sz="2600" dirty="0">
                <a:latin typeface="Arial Narrow" panose="020B0606020202030204" pitchFamily="34" charset="0"/>
              </a:rPr>
              <a:t>“The point is that what may be true of one context does not necessarily mean that every other context using the same words has the same application.”</a:t>
            </a:r>
            <a:endParaRPr lang="en-US" sz="1800" dirty="0">
              <a:latin typeface="Arial Narrow" panose="020B0606020202030204" pitchFamily="34" charset="0"/>
            </a:endParaRPr>
          </a:p>
          <a:p>
            <a:pPr marL="0" indent="0">
              <a:spcBef>
                <a:spcPts val="0"/>
              </a:spcBef>
              <a:buNone/>
            </a:pPr>
            <a:r>
              <a:rPr lang="en-US" sz="1800" dirty="0">
                <a:latin typeface="Arial Narrow" panose="020B0606020202030204" pitchFamily="34" charset="0"/>
              </a:rPr>
              <a:t>	(Robert Harkrider, </a:t>
            </a:r>
            <a:r>
              <a:rPr lang="en-US" sz="1800" i="1" dirty="0">
                <a:latin typeface="Arial Narrow" panose="020B0606020202030204" pitchFamily="34" charset="0"/>
              </a:rPr>
              <a:t>Revelation</a:t>
            </a:r>
            <a:r>
              <a:rPr lang="en-US" sz="1800" dirty="0">
                <a:latin typeface="Arial Narrow" panose="020B0606020202030204" pitchFamily="34" charset="0"/>
              </a:rPr>
              <a:t>, Truth Commentaries, Page 322)</a:t>
            </a:r>
          </a:p>
        </p:txBody>
      </p:sp>
      <p:sp>
        <p:nvSpPr>
          <p:cNvPr id="4" name="Rectangle 3">
            <a:extLst>
              <a:ext uri="{FF2B5EF4-FFF2-40B4-BE49-F238E27FC236}">
                <a16:creationId xmlns:a16="http://schemas.microsoft.com/office/drawing/2014/main" id="{351103F0-270E-4ADF-8DBC-DBDD43348A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680466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219" y="727631"/>
            <a:ext cx="8389855" cy="5509200"/>
          </a:xfrm>
          <a:solidFill>
            <a:schemeClr val="bg1"/>
          </a:solidFill>
          <a:ln w="38100">
            <a:noFill/>
          </a:ln>
        </p:spPr>
        <p:txBody>
          <a:bodyPr wrap="square">
            <a:spAutoFit/>
          </a:bodyPr>
          <a:lstStyle/>
          <a:p>
            <a:pPr marL="0" indent="0">
              <a:spcBef>
                <a:spcPts val="0"/>
              </a:spcBef>
              <a:buNone/>
            </a:pPr>
            <a:r>
              <a:rPr lang="en-US" b="1" u="sng" dirty="0">
                <a:solidFill>
                  <a:prstClr val="black"/>
                </a:solidFill>
                <a:latin typeface="Arial Narrow" panose="020B0606020202030204" pitchFamily="34" charset="0"/>
                <a:cs typeface="Arial" panose="020B0604020202020204" pitchFamily="34" charset="0"/>
              </a:rPr>
              <a:t>Judgment of Wicked Babylon</a:t>
            </a:r>
            <a:r>
              <a:rPr lang="en-US" b="1" dirty="0">
                <a:solidFill>
                  <a:prstClr val="black"/>
                </a:solidFill>
                <a:latin typeface="Arial Narrow" panose="020B0606020202030204" pitchFamily="34" charset="0"/>
                <a:cs typeface="Arial" panose="020B0604020202020204" pitchFamily="34" charset="0"/>
              </a:rPr>
              <a:t>. Revelation 14:8</a:t>
            </a:r>
            <a:endParaRPr lang="en-US" b="1" dirty="0">
              <a:latin typeface="Arial Narrow" panose="020B0606020202030204" pitchFamily="34" charset="0"/>
              <a:cs typeface="Arial" panose="020B0604020202020204" pitchFamily="34" charset="0"/>
            </a:endParaRPr>
          </a:p>
          <a:p>
            <a:pPr>
              <a:spcBef>
                <a:spcPts val="0"/>
              </a:spcBef>
            </a:pPr>
            <a:r>
              <a:rPr lang="en-US" dirty="0">
                <a:latin typeface="Arial Narrow" panose="020B0606020202030204" pitchFamily="34" charset="0"/>
              </a:rPr>
              <a:t>The</a:t>
            </a:r>
            <a:r>
              <a:rPr lang="en-US" b="1" dirty="0">
                <a:latin typeface="Arial Narrow" panose="020B0606020202030204" pitchFamily="34" charset="0"/>
              </a:rPr>
              <a:t> ONE </a:t>
            </a:r>
            <a:r>
              <a:rPr lang="en-US" dirty="0">
                <a:latin typeface="Arial Narrow" panose="020B0606020202030204" pitchFamily="34" charset="0"/>
              </a:rPr>
              <a:t>great conflict in Revelation is between Satan and his allies against Christ and His army.</a:t>
            </a:r>
          </a:p>
          <a:p>
            <a:pPr lvl="1">
              <a:spcBef>
                <a:spcPts val="0"/>
              </a:spcBef>
            </a:pPr>
            <a:r>
              <a:rPr lang="en-US" sz="3200" dirty="0">
                <a:latin typeface="Arial Narrow" panose="020B0606020202030204" pitchFamily="34" charset="0"/>
              </a:rPr>
              <a:t>NOTE: That conflict was </a:t>
            </a:r>
            <a:r>
              <a:rPr lang="en-US" sz="3200" b="1" dirty="0">
                <a:latin typeface="Arial Narrow" panose="020B0606020202030204" pitchFamily="34" charset="0"/>
              </a:rPr>
              <a:t>not</a:t>
            </a:r>
            <a:r>
              <a:rPr lang="en-US" sz="3200" dirty="0">
                <a:latin typeface="Arial Narrow" panose="020B0606020202030204" pitchFamily="34" charset="0"/>
              </a:rPr>
              <a:t> between the Roman Empire and Judaism; instead, it was the Lord versus Satan with his allies, the beast (Rome) and false prophet (Paganism) of Revelation 13.</a:t>
            </a:r>
          </a:p>
          <a:p>
            <a:pPr lvl="1">
              <a:spcBef>
                <a:spcPts val="0"/>
              </a:spcBef>
            </a:pPr>
            <a:r>
              <a:rPr lang="en-US" sz="3200" dirty="0">
                <a:latin typeface="Arial Narrow" panose="020B0606020202030204" pitchFamily="34" charset="0"/>
              </a:rPr>
              <a:t>This conflict draws to a climax in Revelation 16:12-17 when the forces of evil are described as gathering </a:t>
            </a:r>
            <a:r>
              <a:rPr lang="en-US" sz="3200" i="1" dirty="0">
                <a:latin typeface="Arial Narrow" panose="020B0606020202030204" pitchFamily="34" charset="0"/>
              </a:rPr>
              <a:t>for “</a:t>
            </a:r>
            <a:r>
              <a:rPr lang="en-US" sz="3200" b="1" i="1" u="sng" dirty="0">
                <a:latin typeface="Arial Narrow" panose="020B0606020202030204" pitchFamily="34" charset="0"/>
              </a:rPr>
              <a:t>the</a:t>
            </a:r>
            <a:r>
              <a:rPr lang="en-US" sz="3200" b="1" i="1" dirty="0">
                <a:latin typeface="Arial Narrow" panose="020B0606020202030204" pitchFamily="34" charset="0"/>
              </a:rPr>
              <a:t> battle of that great day of God Almighty</a:t>
            </a:r>
            <a:r>
              <a:rPr lang="en-US" sz="3200" i="1" dirty="0">
                <a:latin typeface="Arial Narrow" panose="020B0606020202030204" pitchFamily="34" charset="0"/>
              </a:rPr>
              <a:t>”</a:t>
            </a:r>
            <a:r>
              <a:rPr lang="en-US" sz="3200" b="1" dirty="0">
                <a:latin typeface="Arial Narrow" panose="020B0606020202030204" pitchFamily="34" charset="0"/>
              </a:rPr>
              <a:t> </a:t>
            </a:r>
            <a:r>
              <a:rPr lang="en-US" sz="3200" dirty="0">
                <a:latin typeface="Arial Narrow" panose="020B0606020202030204" pitchFamily="34" charset="0"/>
              </a:rPr>
              <a:t>(16:14) at Armageddon.</a:t>
            </a:r>
          </a:p>
        </p:txBody>
      </p:sp>
      <p:sp>
        <p:nvSpPr>
          <p:cNvPr id="4" name="Rectangle 3">
            <a:extLst>
              <a:ext uri="{FF2B5EF4-FFF2-40B4-BE49-F238E27FC236}">
                <a16:creationId xmlns:a16="http://schemas.microsoft.com/office/drawing/2014/main" id="{351103F0-270E-4ADF-8DBC-DBDD43348A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207760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7773" y="1335367"/>
            <a:ext cx="8229600" cy="5078313"/>
          </a:xfrm>
          <a:solidFill>
            <a:schemeClr val="bg1"/>
          </a:solidFill>
          <a:ln w="38100">
            <a:noFill/>
          </a:ln>
        </p:spPr>
        <p:txBody>
          <a:bodyPr>
            <a:spAutoFit/>
          </a:bodyPr>
          <a:lstStyle/>
          <a:p>
            <a:pPr marL="0" indent="0">
              <a:spcBef>
                <a:spcPts val="0"/>
              </a:spcBef>
              <a:buNone/>
            </a:pPr>
            <a:r>
              <a:rPr lang="en-US" sz="3600" b="1" u="sng" dirty="0">
                <a:latin typeface="Arial Narrow" panose="020B0606020202030204" pitchFamily="34" charset="0"/>
                <a:cs typeface="Arial" panose="020B0604020202020204" pitchFamily="34" charset="0"/>
              </a:rPr>
              <a:t>Judgment of Wicked Jerusalem</a:t>
            </a:r>
            <a:r>
              <a:rPr lang="en-US" sz="3600" b="1" dirty="0">
                <a:latin typeface="Arial Narrow" panose="020B0606020202030204" pitchFamily="34" charset="0"/>
                <a:cs typeface="Arial" panose="020B0604020202020204" pitchFamily="34" charset="0"/>
              </a:rPr>
              <a:t>?</a:t>
            </a:r>
            <a:endParaRPr lang="en-US" dirty="0">
              <a:latin typeface="Arial Narrow" panose="020B0606020202030204" pitchFamily="34" charset="0"/>
            </a:endParaRPr>
          </a:p>
          <a:p>
            <a:pPr>
              <a:spcBef>
                <a:spcPts val="0"/>
              </a:spcBef>
            </a:pPr>
            <a:r>
              <a:rPr lang="en-US" dirty="0">
                <a:latin typeface="Arial Narrow" panose="020B0606020202030204" pitchFamily="34" charset="0"/>
              </a:rPr>
              <a:t>While it is true, the prophet Isaiah referred to apostate Jerusalem as </a:t>
            </a:r>
            <a:r>
              <a:rPr lang="en-US" i="1" dirty="0">
                <a:latin typeface="Arial Narrow" panose="020B0606020202030204" pitchFamily="34" charset="0"/>
              </a:rPr>
              <a:t>“the faithful city become an harlot! it was full of judgment; righteousness lodged in it; but now murderers.”</a:t>
            </a:r>
            <a:r>
              <a:rPr lang="en-US" dirty="0">
                <a:latin typeface="Arial Narrow" panose="020B0606020202030204" pitchFamily="34" charset="0"/>
              </a:rPr>
              <a:t> (Isaiah 1:21; cf. Matthew 23:34ff)</a:t>
            </a:r>
          </a:p>
          <a:p>
            <a:pPr>
              <a:spcBef>
                <a:spcPts val="0"/>
              </a:spcBef>
            </a:pPr>
            <a:r>
              <a:rPr lang="en-US" dirty="0">
                <a:latin typeface="Arial Narrow" panose="020B0606020202030204" pitchFamily="34" charset="0"/>
              </a:rPr>
              <a:t>Why would the vision be sidetracked from its major theme to present alleged details of conflict between Rome and Judaism?</a:t>
            </a:r>
          </a:p>
          <a:p>
            <a:pPr>
              <a:spcBef>
                <a:spcPts val="0"/>
              </a:spcBef>
            </a:pPr>
            <a:r>
              <a:rPr lang="en-US" dirty="0">
                <a:latin typeface="Arial Narrow" panose="020B0606020202030204" pitchFamily="34" charset="0"/>
              </a:rPr>
              <a:t>More in Chapters 17-18</a:t>
            </a:r>
            <a:endParaRPr lang="en-US" b="1" dirty="0">
              <a:latin typeface="OldCentury" pitchFamily="2" charset="0"/>
            </a:endParaRPr>
          </a:p>
        </p:txBody>
      </p:sp>
      <p:sp>
        <p:nvSpPr>
          <p:cNvPr id="5" name="Title 1"/>
          <p:cNvSpPr>
            <a:spLocks noGrp="1"/>
          </p:cNvSpPr>
          <p:nvPr>
            <p:ph type="title"/>
          </p:nvPr>
        </p:nvSpPr>
        <p:spPr>
          <a:xfrm>
            <a:off x="457200" y="461417"/>
            <a:ext cx="8229600" cy="769441"/>
          </a:xfrm>
          <a:noFill/>
          <a:ln>
            <a:noFill/>
          </a:ln>
        </p:spPr>
        <p:txBody>
          <a:bodyPr>
            <a:spAutoFit/>
          </a:bodyPr>
          <a:lstStyle/>
          <a:p>
            <a:r>
              <a:rPr lang="en-US" b="1" u="sng" dirty="0">
                <a:solidFill>
                  <a:schemeClr val="bg1"/>
                </a:solidFill>
                <a:latin typeface="Arial" panose="020B0604020202020204" pitchFamily="34" charset="0"/>
                <a:cs typeface="Arial" panose="020B0604020202020204" pitchFamily="34" charset="0"/>
              </a:rPr>
              <a:t>Angel Number 2</a:t>
            </a:r>
            <a:endParaRPr lang="en-US" b="1" dirty="0">
              <a:solidFill>
                <a:schemeClr val="bg1"/>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51103F0-270E-4ADF-8DBC-DBDD43348A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14</a:t>
            </a:r>
          </a:p>
        </p:txBody>
      </p:sp>
    </p:spTree>
    <p:extLst>
      <p:ext uri="{BB962C8B-B14F-4D97-AF65-F5344CB8AC3E}">
        <p14:creationId xmlns:p14="http://schemas.microsoft.com/office/powerpoint/2010/main" val="3442938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2152</TotalTime>
  <Words>1969</Words>
  <Application>Microsoft Office PowerPoint</Application>
  <PresentationFormat>On-screen Show (4:3)</PresentationFormat>
  <Paragraphs>165</Paragraphs>
  <Slides>26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26</vt:i4>
      </vt:variant>
    </vt:vector>
  </HeadingPairs>
  <TitlesOfParts>
    <vt:vector size="34" baseType="lpstr">
      <vt:lpstr>Arial</vt:lpstr>
      <vt:lpstr>Arial Narrow</vt:lpstr>
      <vt:lpstr>Calibri</vt:lpstr>
      <vt:lpstr>Corbel</vt:lpstr>
      <vt:lpstr>OldCentury</vt:lpstr>
      <vt:lpstr>Times New Roman</vt:lpstr>
      <vt:lpstr>1_Office Theme</vt:lpstr>
      <vt:lpstr>Depth</vt:lpstr>
      <vt:lpstr>A Study Of  The Book Of Revelation</vt:lpstr>
      <vt:lpstr>Revelation 14:8</vt:lpstr>
      <vt:lpstr>PowerPoint Presentation</vt:lpstr>
      <vt:lpstr>PowerPoint Presentation</vt:lpstr>
      <vt:lpstr>PowerPoint Presentation</vt:lpstr>
      <vt:lpstr>PowerPoint Presentation</vt:lpstr>
      <vt:lpstr>PowerPoint Presentation</vt:lpstr>
      <vt:lpstr>PowerPoint Presentation</vt:lpstr>
      <vt:lpstr>Angel Number 2</vt:lpstr>
      <vt:lpstr>Revelation 14:9</vt:lpstr>
      <vt:lpstr>Revelation 14:10</vt:lpstr>
      <vt:lpstr>Revelation 14:11</vt:lpstr>
      <vt:lpstr>PowerPoint Presentation</vt:lpstr>
      <vt:lpstr>PowerPoint Presentation</vt:lpstr>
      <vt:lpstr>PowerPoint Presentation</vt:lpstr>
      <vt:lpstr>PowerPoint Presentation</vt:lpstr>
      <vt:lpstr>PowerPoint Presentation</vt:lpstr>
      <vt:lpstr>Revelation 14:12</vt:lpstr>
      <vt:lpstr>Perseverance of the Saints</vt:lpstr>
      <vt:lpstr>Revelation 14:13</vt:lpstr>
      <vt:lpstr>PowerPoint Presentation</vt:lpstr>
      <vt:lpstr>Contrast</vt:lpstr>
      <vt:lpstr>NOTE: John 8:51, “Verily, verily, I say unto you, If a man keep my word, he shall never see death.”</vt:lpstr>
      <vt:lpstr>PowerPoint Presentation</vt:lpstr>
      <vt:lpstr>Contrast: The Number 666</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46</cp:revision>
  <cp:lastPrinted>2021-03-26T19:24:55Z</cp:lastPrinted>
  <dcterms:created xsi:type="dcterms:W3CDTF">2021-03-14T14:35:38Z</dcterms:created>
  <dcterms:modified xsi:type="dcterms:W3CDTF">2021-03-26T19:24:59Z</dcterms:modified>
</cp:coreProperties>
</file>